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702" r:id="rId5"/>
  </p:sldMasterIdLst>
  <p:notesMasterIdLst>
    <p:notesMasterId r:id="rId30"/>
  </p:notesMasterIdLst>
  <p:handoutMasterIdLst>
    <p:handoutMasterId r:id="rId31"/>
  </p:handoutMasterIdLst>
  <p:sldIdLst>
    <p:sldId id="1537" r:id="rId6"/>
    <p:sldId id="2145708242" r:id="rId7"/>
    <p:sldId id="2145708285" r:id="rId8"/>
    <p:sldId id="912" r:id="rId9"/>
    <p:sldId id="2145708278" r:id="rId10"/>
    <p:sldId id="2145708284" r:id="rId11"/>
    <p:sldId id="852" r:id="rId12"/>
    <p:sldId id="384" r:id="rId13"/>
    <p:sldId id="1203" r:id="rId14"/>
    <p:sldId id="2145708293" r:id="rId15"/>
    <p:sldId id="1141" r:id="rId16"/>
    <p:sldId id="2145708249" r:id="rId17"/>
    <p:sldId id="2145708207" r:id="rId18"/>
    <p:sldId id="2145708286" r:id="rId19"/>
    <p:sldId id="2145708134" r:id="rId20"/>
    <p:sldId id="2145708225" r:id="rId21"/>
    <p:sldId id="2145708254" r:id="rId22"/>
    <p:sldId id="2145708233" r:id="rId23"/>
    <p:sldId id="2145708280" r:id="rId24"/>
    <p:sldId id="2145708298" r:id="rId25"/>
    <p:sldId id="2145708257" r:id="rId26"/>
    <p:sldId id="2145708294" r:id="rId27"/>
    <p:sldId id="455" r:id="rId28"/>
    <p:sldId id="1103" r:id="rId2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193948-45ED-21AF-191D-7021DDA6FE57}" name="Guest User" initials="GU" userId="S::urn:spo:anon#5f095e55b8a67667420fc4c86593ceaaab17fc00eb36cc1ad0d3af1be105367e::" providerId="AD"/>
  <p188:author id="{C347647C-82DF-3714-D566-1F297C5840CD}" name="SOPHIA PAPADAKIS" initials="SP" userId="341674e120739e96" providerId="Windows Live"/>
  <p188:author id="{086D8E98-FA0D-C492-9381-00334F0C0A39}" name="Guest User" initials="GU" userId="S::urn:spo:anon#b28b147cd72f5a235e5b757cb7ebb26a5d04a33aac1893dd3f201c1778504785::"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B8"/>
    <a:srgbClr val="EE8B00"/>
    <a:srgbClr val="75BA1F"/>
    <a:srgbClr val="00A3DC"/>
    <a:srgbClr val="FFB81B"/>
    <a:srgbClr val="000000"/>
    <a:srgbClr val="DA2A1B"/>
    <a:srgbClr val="AF2573"/>
    <a:srgbClr val="01A599"/>
    <a:srgbClr val="007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5" autoAdjust="0"/>
    <p:restoredTop sz="66056" autoAdjust="0"/>
  </p:normalViewPr>
  <p:slideViewPr>
    <p:cSldViewPr snapToGrid="0">
      <p:cViewPr varScale="1">
        <p:scale>
          <a:sx n="75" d="100"/>
          <a:sy n="75" d="100"/>
        </p:scale>
        <p:origin x="204" y="72"/>
      </p:cViewPr>
      <p:guideLst>
        <p:guide orient="horz" pos="2160"/>
        <p:guide pos="2880"/>
        <p:guide orient="horz" pos="3113"/>
        <p:guide pos="5321"/>
      </p:guideLst>
    </p:cSldViewPr>
  </p:slideViewPr>
  <p:outlineViewPr>
    <p:cViewPr>
      <p:scale>
        <a:sx n="33" d="100"/>
        <a:sy n="33" d="100"/>
      </p:scale>
      <p:origin x="0" y="-5736"/>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4632" y="113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480AEC85-D518-4D9B-A1FD-026431ABC6D4}"/>
    <pc:docChg chg="modSld">
      <pc:chgData name="Tom Coleman-Haynes" userId="feac02dd-ca1d-495d-907d-e6674be69fc7" providerId="ADAL" clId="{480AEC85-D518-4D9B-A1FD-026431ABC6D4}" dt="2024-03-04T14:51:27.286" v="11" actId="20577"/>
      <pc:docMkLst>
        <pc:docMk/>
      </pc:docMkLst>
      <pc:sldChg chg="modNotesTx">
        <pc:chgData name="Tom Coleman-Haynes" userId="feac02dd-ca1d-495d-907d-e6674be69fc7" providerId="ADAL" clId="{480AEC85-D518-4D9B-A1FD-026431ABC6D4}" dt="2024-03-04T14:39:57.938" v="2" actId="20577"/>
        <pc:sldMkLst>
          <pc:docMk/>
          <pc:sldMk cId="3524504440" sldId="2145708225"/>
        </pc:sldMkLst>
      </pc:sldChg>
      <pc:sldChg chg="modNotesTx">
        <pc:chgData name="Tom Coleman-Haynes" userId="feac02dd-ca1d-495d-907d-e6674be69fc7" providerId="ADAL" clId="{480AEC85-D518-4D9B-A1FD-026431ABC6D4}" dt="2024-03-04T14:40:04.413" v="4"/>
        <pc:sldMkLst>
          <pc:docMk/>
          <pc:sldMk cId="3116136683" sldId="2145708233"/>
        </pc:sldMkLst>
      </pc:sldChg>
      <pc:sldChg chg="modNotesTx">
        <pc:chgData name="Tom Coleman-Haynes" userId="feac02dd-ca1d-495d-907d-e6674be69fc7" providerId="ADAL" clId="{480AEC85-D518-4D9B-A1FD-026431ABC6D4}" dt="2024-03-04T14:40:02.098" v="3"/>
        <pc:sldMkLst>
          <pc:docMk/>
          <pc:sldMk cId="3926081956" sldId="2145708254"/>
        </pc:sldMkLst>
      </pc:sldChg>
      <pc:sldChg chg="modNotesTx">
        <pc:chgData name="Tom Coleman-Haynes" userId="feac02dd-ca1d-495d-907d-e6674be69fc7" providerId="ADAL" clId="{480AEC85-D518-4D9B-A1FD-026431ABC6D4}" dt="2024-03-04T14:51:27.286" v="11" actId="20577"/>
        <pc:sldMkLst>
          <pc:docMk/>
          <pc:sldMk cId="609123854" sldId="2145708257"/>
        </pc:sldMkLst>
      </pc:sldChg>
      <pc:sldChg chg="modNotesTx">
        <pc:chgData name="Tom Coleman-Haynes" userId="feac02dd-ca1d-495d-907d-e6674be69fc7" providerId="ADAL" clId="{480AEC85-D518-4D9B-A1FD-026431ABC6D4}" dt="2024-03-04T14:40:06.758" v="5"/>
        <pc:sldMkLst>
          <pc:docMk/>
          <pc:sldMk cId="82341672" sldId="2145708280"/>
        </pc:sldMkLst>
      </pc:sldChg>
      <pc:sldChg chg="modNotesTx">
        <pc:chgData name="Tom Coleman-Haynes" userId="feac02dd-ca1d-495d-907d-e6674be69fc7" providerId="ADAL" clId="{480AEC85-D518-4D9B-A1FD-026431ABC6D4}" dt="2024-03-04T14:40:08.978" v="6"/>
        <pc:sldMkLst>
          <pc:docMk/>
          <pc:sldMk cId="2372665475" sldId="214570829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latin typeface="Arial" panose="020B0604020202020204" pitchFamily="34" charset="0"/>
                <a:cs typeface="Arial" panose="020B0604020202020204" pitchFamily="34" charset="0"/>
              </a:rPr>
              <a:t>Initial assessment and treatment plan</a:t>
            </a:r>
          </a:p>
          <a:p>
            <a:endParaRPr lang="en-GB" sz="1200" b="1" dirty="0">
              <a:latin typeface="Arial" panose="020B0604020202020204" pitchFamily="34" charset="0"/>
              <a:cs typeface="Arial" panose="020B0604020202020204" pitchFamily="34" charset="0"/>
            </a:endParaRPr>
          </a:p>
          <a:p>
            <a:r>
              <a:rPr lang="en-GB" sz="1200" b="0" dirty="0">
                <a:latin typeface="Arial" panose="020B0604020202020204" pitchFamily="34" charset="0"/>
                <a:cs typeface="Arial" panose="020B0604020202020204" pitchFamily="34" charset="0"/>
              </a:rPr>
              <a:t>In this next section we will be looking at the Inpatient Care Bundle and the Initial Assessment and Treatment plan. This is typically your first contact with the patient.</a:t>
            </a:r>
          </a:p>
          <a:p>
            <a:endParaRPr lang="en-GB" sz="1200"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3289693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98DA2-584C-7AE9-2EA2-341772D0BB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0CAB4B-3765-E435-F163-94495993B9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266B17-223E-A2B0-532B-826740CC3838}"/>
              </a:ext>
            </a:extLst>
          </p:cNvPr>
          <p:cNvSpPr>
            <a:spLocks noGrp="1"/>
          </p:cNvSpPr>
          <p:nvPr>
            <p:ph type="body" idx="1"/>
          </p:nvPr>
        </p:nvSpPr>
        <p:spPr/>
        <p:txBody>
          <a:bodyPr>
            <a:normAutofit fontScale="92500" lnSpcReduction="20000"/>
          </a:bodyPr>
          <a:lstStyle/>
          <a:p>
            <a:r>
              <a:rPr lang="en-CA" sz="1200" i="0" dirty="0">
                <a:effectLst/>
                <a:latin typeface="Arial" panose="020B0604020202020204" pitchFamily="34" charset="0"/>
                <a:cs typeface="Arial" panose="020B0604020202020204" pitchFamily="34" charset="0"/>
              </a:rPr>
              <a:t>5</a:t>
            </a:r>
            <a:r>
              <a:rPr lang="en-CA" sz="1200" b="1" i="0" dirty="0">
                <a:effectLst/>
                <a:latin typeface="Arial" panose="020B0604020202020204" pitchFamily="34" charset="0"/>
                <a:cs typeface="Arial" panose="020B0604020202020204" pitchFamily="34" charset="0"/>
              </a:rPr>
              <a:t>. Provide summary, agree to next follow-up, and prompt commitment</a:t>
            </a:r>
          </a:p>
          <a:p>
            <a:endParaRPr lang="en-CA" sz="1200" b="1" i="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b="1" i="0"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a:t>
            </a:r>
            <a:r>
              <a:rPr lang="en-US" sz="1200" b="1"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b="1"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b="1"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b="1" i="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b="1"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b="1" i="0" dirty="0">
                <a:solidFill>
                  <a:srgbClr val="231F20"/>
                </a:solidFill>
                <a:effectLst/>
                <a:latin typeface="Arial" panose="020B0604020202020204" pitchFamily="34" charset="0"/>
                <a:ea typeface="Arial" panose="020B0604020202020204" pitchFamily="34" charset="0"/>
                <a:cs typeface="Arial" panose="020B0604020202020204" pitchFamily="34" charset="0"/>
              </a:rPr>
              <a:t>with</a:t>
            </a:r>
            <a:r>
              <a:rPr lang="en-US" sz="1200" b="1"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b="1" i="0"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sz="1200" b="1"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b="1" i="0" dirty="0">
                <a:solidFill>
                  <a:srgbClr val="231F20"/>
                </a:solidFill>
                <a:effectLst/>
                <a:latin typeface="Arial" panose="020B0604020202020204" pitchFamily="34" charset="0"/>
                <a:ea typeface="Arial" panose="020B0604020202020204" pitchFamily="34" charset="0"/>
                <a:cs typeface="Arial" panose="020B0604020202020204" pitchFamily="34" charset="0"/>
              </a:rPr>
              <a:t>summary</a:t>
            </a:r>
            <a:r>
              <a:rPr lang="en-US" sz="1200" b="1"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consultation</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plan</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you</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have agreed</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allow</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time</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family</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members</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/care</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providers</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i="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questions</a:t>
            </a:r>
          </a:p>
          <a:p>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It</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should</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include</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following:</a:t>
            </a:r>
          </a:p>
          <a:p>
            <a:pPr marL="171450" indent="-171450">
              <a:buFont typeface="Arial" panose="020B0604020202020204" pitchFamily="34" charset="0"/>
              <a:buChar char="•"/>
            </a:pPr>
            <a:r>
              <a:rPr lang="en-US" sz="1200" i="0" spc="-10" dirty="0">
                <a:solidFill>
                  <a:srgbClr val="231F20"/>
                </a:solidFill>
                <a:effectLst/>
                <a:latin typeface="Arial" panose="020B0604020202020204" pitchFamily="34" charset="0"/>
                <a:ea typeface="Zapf Dingbats"/>
                <a:cs typeface="Arial" panose="020B0604020202020204" pitchFamily="34" charset="0"/>
              </a:rPr>
              <a:t>Confirm</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medication/nicotine vape</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choice</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and</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supply,</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and</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instructions</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for</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20" dirty="0">
                <a:solidFill>
                  <a:srgbClr val="231F20"/>
                </a:solidFill>
                <a:effectLst/>
                <a:latin typeface="Arial" panose="020B0604020202020204" pitchFamily="34" charset="0"/>
                <a:ea typeface="Zapf Dingbats"/>
                <a:cs typeface="Arial" panose="020B0604020202020204" pitchFamily="34" charset="0"/>
              </a:rPr>
              <a:t>use.</a:t>
            </a:r>
            <a:endParaRPr lang="en-CA" sz="1200" i="0" spc="0" dirty="0">
              <a:effectLst/>
              <a:latin typeface="Arial" panose="020B0604020202020204" pitchFamily="34" charset="0"/>
              <a:ea typeface="Zapf Dingbats"/>
              <a:cs typeface="Arial" panose="020B0604020202020204" pitchFamily="34" charset="0"/>
            </a:endParaRPr>
          </a:p>
          <a:p>
            <a:pPr marL="171450" lvl="0" indent="-171450">
              <a:spcBef>
                <a:spcPts val="975"/>
              </a:spcBef>
              <a:spcAft>
                <a:spcPts val="0"/>
              </a:spcAft>
              <a:buClr>
                <a:srgbClr val="00AEEF"/>
              </a:buClr>
              <a:buSzPts val="900"/>
              <a:buFont typeface="Arial" panose="020B0604020202020204" pitchFamily="34" charset="0"/>
              <a:buChar char="•"/>
              <a:tabLst>
                <a:tab pos="1147445" algn="l"/>
              </a:tabLst>
            </a:pPr>
            <a:r>
              <a:rPr lang="en-US" sz="1200" i="0" spc="-10" dirty="0">
                <a:solidFill>
                  <a:srgbClr val="231F20"/>
                </a:solidFill>
                <a:effectLst/>
                <a:latin typeface="Arial" panose="020B0604020202020204" pitchFamily="34" charset="0"/>
                <a:ea typeface="Zapf Dingbats"/>
                <a:cs typeface="Arial" panose="020B0604020202020204" pitchFamily="34" charset="0"/>
              </a:rPr>
              <a:t>Summarise</a:t>
            </a:r>
            <a:r>
              <a:rPr lang="en-US" sz="1200" i="0" spc="-5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what</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to</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do</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when</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they</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experience</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urges</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to</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smoke</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and</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withdrawal</a:t>
            </a:r>
            <a:r>
              <a:rPr lang="en-US" sz="1200" i="0" spc="-45"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symptoms.</a:t>
            </a:r>
          </a:p>
          <a:p>
            <a:pPr marL="171450" lvl="0" indent="-171450">
              <a:spcBef>
                <a:spcPts val="975"/>
              </a:spcBef>
              <a:spcAft>
                <a:spcPts val="0"/>
              </a:spcAft>
              <a:buClr>
                <a:srgbClr val="00AEEF"/>
              </a:buClr>
              <a:buSzPts val="900"/>
              <a:buFont typeface="Arial" panose="020B0604020202020204" pitchFamily="34" charset="0"/>
              <a:buChar char="•"/>
              <a:tabLst>
                <a:tab pos="1147445" algn="l"/>
              </a:tabLst>
            </a:pPr>
            <a:r>
              <a:rPr lang="en-US" sz="1200" i="0" spc="-10" dirty="0">
                <a:solidFill>
                  <a:srgbClr val="231F20"/>
                </a:solidFill>
                <a:effectLst/>
                <a:latin typeface="Arial" panose="020B0604020202020204" pitchFamily="34" charset="0"/>
                <a:ea typeface="Zapf Dingbats"/>
                <a:cs typeface="Arial" panose="020B0604020202020204" pitchFamily="34" charset="0"/>
              </a:rPr>
              <a:t>Their plan for dealing with any difficult situations the patient identified (i.e. alternatives to smoking breaks, dealing with triggers, passing time)</a:t>
            </a:r>
            <a:endParaRPr lang="en-CA" sz="1200" i="0" spc="0" dirty="0">
              <a:effectLst/>
              <a:latin typeface="Arial" panose="020B0604020202020204" pitchFamily="34" charset="0"/>
              <a:ea typeface="Zapf Dingbats"/>
              <a:cs typeface="Arial" panose="020B0604020202020204" pitchFamily="34" charset="0"/>
            </a:endParaRPr>
          </a:p>
          <a:p>
            <a:pPr marL="171450" marR="1174115" lvl="0" indent="-171450">
              <a:lnSpc>
                <a:spcPct val="123000"/>
              </a:lnSpc>
              <a:spcBef>
                <a:spcPts val="970"/>
              </a:spcBef>
              <a:spcAft>
                <a:spcPts val="0"/>
              </a:spcAft>
              <a:buClr>
                <a:srgbClr val="00AEEF"/>
              </a:buClr>
              <a:buSzPts val="900"/>
              <a:buFont typeface="Arial" panose="020B0604020202020204" pitchFamily="34" charset="0"/>
              <a:buChar char="•"/>
              <a:tabLst>
                <a:tab pos="1153795" algn="l"/>
                <a:tab pos="1156335" algn="l"/>
              </a:tabLst>
            </a:pPr>
            <a:r>
              <a:rPr lang="en-US" sz="1200" i="0" spc="-10" dirty="0">
                <a:solidFill>
                  <a:srgbClr val="231F20"/>
                </a:solidFill>
                <a:effectLst/>
                <a:latin typeface="Arial" panose="020B0604020202020204" pitchFamily="34" charset="0"/>
                <a:ea typeface="Zapf Dingbats"/>
                <a:cs typeface="Arial" panose="020B0604020202020204" pitchFamily="34" charset="0"/>
              </a:rPr>
              <a:t>How</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to</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contact</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you</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or</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member</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of</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the</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tobacco</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dependence</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team</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if</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they</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have</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any</a:t>
            </a:r>
            <a:r>
              <a:rPr lang="en-US" sz="1200" i="0" spc="-4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questions </a:t>
            </a:r>
            <a:r>
              <a:rPr lang="en-US" sz="1200" i="0" spc="0" dirty="0">
                <a:solidFill>
                  <a:srgbClr val="231F20"/>
                </a:solidFill>
                <a:effectLst/>
                <a:latin typeface="Arial" panose="020B0604020202020204" pitchFamily="34" charset="0"/>
                <a:ea typeface="Zapf Dingbats"/>
                <a:cs typeface="Arial" panose="020B0604020202020204" pitchFamily="34" charset="0"/>
              </a:rPr>
              <a:t>or concerns.</a:t>
            </a:r>
            <a:endParaRPr lang="en-CA" sz="1200" i="0" spc="0" dirty="0">
              <a:effectLst/>
              <a:latin typeface="Arial" panose="020B0604020202020204" pitchFamily="34" charset="0"/>
              <a:ea typeface="Zapf Dingbats"/>
              <a:cs typeface="Arial" panose="020B0604020202020204" pitchFamily="34" charset="0"/>
            </a:endParaRPr>
          </a:p>
          <a:p>
            <a:pPr marL="171450" marR="1339850" lvl="0" indent="-171450">
              <a:lnSpc>
                <a:spcPct val="123000"/>
              </a:lnSpc>
              <a:spcBef>
                <a:spcPts val="685"/>
              </a:spcBef>
              <a:spcAft>
                <a:spcPts val="0"/>
              </a:spcAft>
              <a:buClr>
                <a:srgbClr val="00AEEF"/>
              </a:buClr>
              <a:buSzPts val="900"/>
              <a:buFont typeface="Arial" panose="020B0604020202020204" pitchFamily="34" charset="0"/>
              <a:buChar char="•"/>
              <a:tabLst>
                <a:tab pos="1154430" algn="l"/>
              </a:tabLst>
            </a:pPr>
            <a:r>
              <a:rPr lang="en-US" sz="1200" i="0" spc="-10" dirty="0">
                <a:solidFill>
                  <a:srgbClr val="231F20"/>
                </a:solidFill>
                <a:effectLst/>
                <a:latin typeface="Arial" panose="020B0604020202020204" pitchFamily="34" charset="0"/>
                <a:ea typeface="Zapf Dingbats"/>
                <a:cs typeface="Arial" panose="020B0604020202020204" pitchFamily="34" charset="0"/>
              </a:rPr>
              <a:t>Reinforce</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the</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importance</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of</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a</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smokefree</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admission</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and</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boost</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patient</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confidence</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in</a:t>
            </a:r>
            <a:r>
              <a:rPr lang="en-US" sz="1200" i="0" spc="-60" dirty="0">
                <a:solidFill>
                  <a:srgbClr val="231F20"/>
                </a:solidFill>
                <a:effectLst/>
                <a:latin typeface="Arial" panose="020B0604020202020204" pitchFamily="34" charset="0"/>
                <a:ea typeface="Zapf Dingbats"/>
                <a:cs typeface="Arial" panose="020B0604020202020204" pitchFamily="34" charset="0"/>
              </a:rPr>
              <a:t> </a:t>
            </a:r>
            <a:r>
              <a:rPr lang="en-US" sz="1200" i="0" spc="-10" dirty="0">
                <a:solidFill>
                  <a:srgbClr val="231F20"/>
                </a:solidFill>
                <a:effectLst/>
                <a:latin typeface="Arial" panose="020B0604020202020204" pitchFamily="34" charset="0"/>
                <a:ea typeface="Zapf Dingbats"/>
                <a:cs typeface="Arial" panose="020B0604020202020204" pitchFamily="34" charset="0"/>
              </a:rPr>
              <a:t>their </a:t>
            </a:r>
            <a:r>
              <a:rPr lang="en-US" sz="1200" i="0" spc="0" dirty="0">
                <a:solidFill>
                  <a:srgbClr val="231F20"/>
                </a:solidFill>
                <a:effectLst/>
                <a:latin typeface="Arial" panose="020B0604020202020204" pitchFamily="34" charset="0"/>
                <a:ea typeface="Zapf Dingbats"/>
                <a:cs typeface="Arial" panose="020B0604020202020204" pitchFamily="34" charset="0"/>
              </a:rPr>
              <a:t>ability to remain smokefree.</a:t>
            </a:r>
            <a:endParaRPr lang="en-CA" sz="1200" i="0" spc="0" dirty="0">
              <a:solidFill>
                <a:schemeClr val="tx1"/>
              </a:solidFill>
              <a:effectLst/>
              <a:latin typeface="Arial" panose="020B0604020202020204" pitchFamily="34" charset="0"/>
              <a:ea typeface="Zapf Dingbats"/>
              <a:cs typeface="Arial" panose="020B0604020202020204" pitchFamily="34" charset="0"/>
            </a:endParaRPr>
          </a:p>
          <a:p>
            <a:endParaRPr lang="en-CA" sz="1200" i="0"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Address any questions or concerns</a:t>
            </a:r>
          </a:p>
          <a:p>
            <a:endParaRPr lang="en-CA" sz="1200" b="1" i="0"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Prompt commitment from patient for staying smokefree or harm reduction goals</a:t>
            </a:r>
          </a:p>
          <a:p>
            <a:endParaRPr lang="en-CA" sz="1200" b="1" i="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8F2F38CF-81C7-2F49-ECD1-ED68C883C01C}"/>
              </a:ext>
            </a:extLst>
          </p:cNvPr>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1454094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Arial" panose="020B0604020202020204" pitchFamily="34" charset="0"/>
                <a:ea typeface="Times New Roman" panose="02020603050405020304" pitchFamily="18" charset="0"/>
                <a:cs typeface="Arial" panose="020B0604020202020204" pitchFamily="34" charset="0"/>
              </a:rPr>
              <a:t>It is important patients hear themselves commit </a:t>
            </a:r>
            <a:r>
              <a:rPr lang="en-CA" sz="1200" dirty="0">
                <a:effectLst/>
                <a:latin typeface="Arial" panose="020B0604020202020204" pitchFamily="34" charset="0"/>
                <a:ea typeface="Times New Roman" panose="02020603050405020304" pitchFamily="18" charset="0"/>
                <a:cs typeface="Arial" panose="020B0604020202020204" pitchFamily="34" charset="0"/>
              </a:rPr>
              <a:t>to a smokefree admission or other goals you may have discussed.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It is important for the patient to voice their commitment as this will strengthen their motivation.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Sharing their intention with the practitioner or someone else strengthens commitment </a:t>
            </a:r>
            <a:r>
              <a:rPr lang="en-GB" sz="1200" dirty="0">
                <a:effectLst/>
                <a:latin typeface="Arial" panose="020B0604020202020204" pitchFamily="34" charset="0"/>
                <a:ea typeface="Times New Roman" panose="02020603050405020304" pitchFamily="18" charset="0"/>
                <a:cs typeface="Arial" panose="020B0604020202020204" pitchFamily="34" charset="0"/>
              </a:rPr>
              <a:t>(they would be letting someone else down if they smoked).</a:t>
            </a: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Declarations contribute to building rapport.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Makes sure that the patient understands what the expectations of the service are and that you are both working towards the same goal. </a:t>
            </a:r>
          </a:p>
          <a:p>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indent="0">
              <a:lnSpc>
                <a:spcPts val="2400"/>
              </a:lnSpc>
              <a:spcBef>
                <a:spcPts val="1000"/>
              </a:spcBef>
              <a:spcAft>
                <a:spcPts val="1000"/>
              </a:spcAft>
              <a:buNone/>
            </a:pPr>
            <a:r>
              <a:rPr lang="en-US" dirty="0">
                <a:latin typeface="Arial" panose="020B0604020202020204" pitchFamily="34" charset="0"/>
                <a:cs typeface="Arial" panose="020B0604020202020204" pitchFamily="34" charset="0"/>
              </a:rPr>
              <a:t>It is important to ensure the patient understands the</a:t>
            </a:r>
            <a:r>
              <a:rPr lang="en-US" dirty="0">
                <a:solidFill>
                  <a:srgbClr val="414141"/>
                </a:solidFill>
                <a:latin typeface="Arial" panose="020B0604020202020204" pitchFamily="34" charset="0"/>
                <a:cs typeface="Arial" panose="020B0604020202020204" pitchFamily="34" charset="0"/>
              </a:rPr>
              <a:t> smokefree policy and </a:t>
            </a:r>
            <a:r>
              <a:rPr lang="en-US" b="1" dirty="0">
                <a:solidFill>
                  <a:schemeClr val="accent1"/>
                </a:solidFill>
                <a:latin typeface="Arial" panose="020B0604020202020204" pitchFamily="34" charset="0"/>
                <a:cs typeface="Arial" panose="020B0604020202020204" pitchFamily="34" charset="0"/>
              </a:rPr>
              <a:t>commits</a:t>
            </a:r>
            <a:r>
              <a:rPr lang="en-US" dirty="0">
                <a:latin typeface="Arial" panose="020B0604020202020204" pitchFamily="34" charset="0"/>
                <a:cs typeface="Arial" panose="020B0604020202020204" pitchFamily="34" charset="0"/>
              </a:rPr>
              <a:t> to:</a:t>
            </a:r>
          </a:p>
          <a:p>
            <a:pPr marL="171450" indent="-171450">
              <a:lnSpc>
                <a:spcPts val="2400"/>
              </a:lnSpc>
              <a:spcBef>
                <a:spcPts val="1000"/>
              </a:spcBef>
              <a:spcAft>
                <a:spcPts val="1000"/>
              </a:spcAft>
              <a:buFont typeface="Arial" panose="020B0604020202020204" pitchFamily="34" charset="0"/>
              <a:buChar char="•"/>
              <a:tabLst>
                <a:tab pos="309563" algn="l"/>
                <a:tab pos="620713" algn="l"/>
              </a:tabLst>
            </a:pPr>
            <a:r>
              <a:rPr lang="en-US" dirty="0">
                <a:solidFill>
                  <a:schemeClr val="accent1"/>
                </a:solidFill>
                <a:latin typeface="Arial" panose="020B0604020202020204" pitchFamily="34" charset="0"/>
                <a:cs typeface="Arial" panose="020B0604020202020204" pitchFamily="34" charset="0"/>
              </a:rPr>
              <a:t>Not smoking anywhere in the hospital building of grounds</a:t>
            </a:r>
          </a:p>
          <a:p>
            <a:pPr marL="171450" indent="-171450">
              <a:lnSpc>
                <a:spcPts val="2400"/>
              </a:lnSpc>
              <a:spcBef>
                <a:spcPts val="1000"/>
              </a:spcBef>
              <a:spcAft>
                <a:spcPts val="1000"/>
              </a:spcAft>
              <a:buFont typeface="Arial" panose="020B0604020202020204" pitchFamily="34" charset="0"/>
              <a:buChar char="•"/>
              <a:tabLst>
                <a:tab pos="309563" algn="l"/>
                <a:tab pos="620713" algn="l"/>
              </a:tabLst>
            </a:pPr>
            <a:r>
              <a:rPr lang="en-US" dirty="0">
                <a:solidFill>
                  <a:schemeClr val="accent1"/>
                </a:solidFill>
                <a:latin typeface="Arial" panose="020B0604020202020204" pitchFamily="34" charset="0"/>
                <a:cs typeface="Arial" panose="020B0604020202020204" pitchFamily="34" charset="0"/>
              </a:rPr>
              <a:t>Not smoking during escorted leave periods</a:t>
            </a:r>
          </a:p>
          <a:p>
            <a:pPr marL="171450" indent="-171450">
              <a:lnSpc>
                <a:spcPts val="2400"/>
              </a:lnSpc>
              <a:spcBef>
                <a:spcPts val="1000"/>
              </a:spcBef>
              <a:spcAft>
                <a:spcPts val="1000"/>
              </a:spcAft>
              <a:buFont typeface="Arial" panose="020B0604020202020204" pitchFamily="34" charset="0"/>
              <a:buChar char="•"/>
              <a:tabLst>
                <a:tab pos="309563" algn="l"/>
                <a:tab pos="620713" algn="l"/>
              </a:tabLst>
            </a:pPr>
            <a:r>
              <a:rPr lang="en-US" dirty="0">
                <a:solidFill>
                  <a:schemeClr val="accent1"/>
                </a:solidFill>
                <a:latin typeface="Arial" panose="020B0604020202020204" pitchFamily="34" charset="0"/>
                <a:cs typeface="Arial" panose="020B0604020202020204" pitchFamily="34" charset="0"/>
              </a:rPr>
              <a:t>Not bringing tobacco materials into the hospital</a:t>
            </a:r>
          </a:p>
          <a:p>
            <a:pPr marL="171450" indent="-171450">
              <a:lnSpc>
                <a:spcPts val="2400"/>
              </a:lnSpc>
              <a:spcBef>
                <a:spcPts val="1000"/>
              </a:spcBef>
              <a:spcAft>
                <a:spcPts val="1000"/>
              </a:spcAft>
              <a:buFont typeface="Arial" panose="020B0604020202020204" pitchFamily="34" charset="0"/>
              <a:buChar char="•"/>
              <a:tabLst>
                <a:tab pos="309563" algn="l"/>
                <a:tab pos="620713" algn="l"/>
              </a:tabLst>
            </a:pPr>
            <a:r>
              <a:rPr lang="en-US" dirty="0">
                <a:solidFill>
                  <a:schemeClr val="accent1"/>
                </a:solidFill>
                <a:latin typeface="Arial" panose="020B0604020202020204" pitchFamily="34" charset="0"/>
                <a:cs typeface="Arial" panose="020B0604020202020204" pitchFamily="34" charset="0"/>
              </a:rPr>
              <a:t>The plan you have agreed to (use of aids and strategies)</a:t>
            </a:r>
          </a:p>
          <a:p>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4117635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Skills demonstration - initial consultation</a:t>
            </a:r>
          </a:p>
          <a:p>
            <a:r>
              <a:rPr lang="en-US" b="1" dirty="0">
                <a:latin typeface="Arial" panose="020B0604020202020204" pitchFamily="34" charset="0"/>
                <a:cs typeface="Arial" panose="020B0604020202020204" pitchFamily="34" charset="0"/>
              </a:rPr>
              <a:t>Method: </a:t>
            </a:r>
            <a:r>
              <a:rPr lang="en-US" b="0" dirty="0">
                <a:latin typeface="Arial" panose="020B0604020202020204" pitchFamily="34" charset="0"/>
                <a:cs typeface="Arial" panose="020B0604020202020204" pitchFamily="34" charset="0"/>
              </a:rPr>
              <a:t>Role play by two trainers</a:t>
            </a:r>
          </a:p>
          <a:p>
            <a:r>
              <a:rPr lang="en-US" b="1" dirty="0">
                <a:latin typeface="Arial" panose="020B0604020202020204" pitchFamily="34" charset="0"/>
                <a:cs typeface="Arial" panose="020B0604020202020204" pitchFamily="34" charset="0"/>
              </a:rPr>
              <a:t>Time: </a:t>
            </a:r>
            <a:r>
              <a:rPr lang="en-US" dirty="0">
                <a:latin typeface="Arial" panose="020B0604020202020204" pitchFamily="34" charset="0"/>
                <a:cs typeface="Arial" panose="020B0604020202020204" pitchFamily="34" charset="0"/>
              </a:rPr>
              <a:t>15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a:t>
            </a: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effectLst/>
                <a:latin typeface="Arial" panose="020B0604020202020204" pitchFamily="34" charset="0"/>
                <a:ea typeface="Calibri" panose="020F0502020204030204" pitchFamily="34" charset="0"/>
                <a:cs typeface="Arial" panose="020B0604020202020204" pitchFamily="34" charset="0"/>
              </a:rPr>
              <a:t>We are going to demonstrate what a typical initial assessment and treatment plan in an inpatient mental health setting might sound like. </a:t>
            </a:r>
          </a:p>
          <a:p>
            <a:endParaRPr lang="en-US" dirty="0"/>
          </a:p>
          <a:p>
            <a:r>
              <a:rPr lang="en-US" dirty="0">
                <a:latin typeface="Arial" panose="020B0604020202020204" pitchFamily="34" charset="0"/>
                <a:cs typeface="Arial" panose="020B0604020202020204" pitchFamily="34" charset="0"/>
              </a:rPr>
              <a:t>[Use slides that follow to introduce patient case, Gemma]</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2692384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dirty="0">
                <a:effectLst/>
                <a:latin typeface="Arial" panose="020B0604020202020204" pitchFamily="34" charset="0"/>
                <a:ea typeface="Calibri" panose="020F0502020204030204" pitchFamily="34" charset="0"/>
                <a:cs typeface="Arial" panose="020B0604020202020204" pitchFamily="34" charset="0"/>
              </a:rPr>
              <a:t>[Review Gemma. Profile, using information onscreen]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The patient in this skills practice will be Gemma.</a:t>
            </a:r>
          </a:p>
          <a:p>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In Day 2 Handout 2 you will find the profile for Gemma.</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1233080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5E3F9-4C0F-CEA9-F6D7-8A3C524BC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D04DF0-4A38-7DC9-4013-CA498FC887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F902A2-17EB-011F-FCF2-9F2B35639AEA}"/>
              </a:ext>
            </a:extLst>
          </p:cNvPr>
          <p:cNvSpPr>
            <a:spLocks noGrp="1"/>
          </p:cNvSpPr>
          <p:nvPr>
            <p:ph type="body" idx="1"/>
          </p:nvPr>
        </p:nvSpPr>
        <p:spPr/>
        <p:txBody>
          <a:bodyPr>
            <a:normAutofit fontScale="85000" lnSpcReduction="20000"/>
          </a:bodyPr>
          <a:lstStyle/>
          <a:p>
            <a:r>
              <a:rPr lang="en-US" sz="1200" b="0" spc="0" baseline="0" dirty="0">
                <a:latin typeface="Arial" panose="020B0604020202020204" pitchFamily="34" charset="0"/>
                <a:cs typeface="Arial" panose="020B0604020202020204" pitchFamily="34" charset="0"/>
              </a:rPr>
              <a:t>We will place the checklist for the initial assessment and treatment plan on screen. </a:t>
            </a:r>
            <a:r>
              <a:rPr lang="en-US" b="0" spc="0" baseline="0" dirty="0">
                <a:latin typeface="Arial" panose="020B0604020202020204" pitchFamily="34" charset="0"/>
                <a:cs typeface="Arial" panose="020B0604020202020204" pitchFamily="34" charset="0"/>
              </a:rPr>
              <a:t>The checklist can be found in the STP and as Day 2 Handout 1 in your course materials. </a:t>
            </a:r>
            <a:endParaRPr lang="en-US" sz="1200" b="0" spc="0" baseline="0" dirty="0">
              <a:latin typeface="Arial" panose="020B0604020202020204" pitchFamily="34" charset="0"/>
              <a:cs typeface="Arial" panose="020B0604020202020204" pitchFamily="34" charset="0"/>
            </a:endParaRPr>
          </a:p>
          <a:p>
            <a:endParaRPr lang="en-US" sz="1200" b="0" spc="0" baseline="0" dirty="0">
              <a:latin typeface="Arial" panose="020B0604020202020204" pitchFamily="34" charset="0"/>
              <a:cs typeface="Arial" panose="020B0604020202020204" pitchFamily="34" charset="0"/>
            </a:endParaRPr>
          </a:p>
          <a:p>
            <a:r>
              <a:rPr lang="en-US" sz="1200" b="1" spc="0" baseline="0" dirty="0">
                <a:latin typeface="Arial" panose="020B0604020202020204" pitchFamily="34" charset="0"/>
                <a:cs typeface="Arial" panose="020B0604020202020204" pitchFamily="34" charset="0"/>
              </a:rPr>
              <a:t>1. Establish rapport and learn about how patient has been managing their abstinence</a:t>
            </a:r>
          </a:p>
          <a:p>
            <a:endParaRPr lang="en-US" sz="1200" b="1" spc="0" baseline="0" dirty="0">
              <a:latin typeface="Arial" panose="020B0604020202020204" pitchFamily="34" charset="0"/>
              <a:cs typeface="Arial" panose="020B0604020202020204" pitchFamily="34" charset="0"/>
            </a:endParaRPr>
          </a:p>
          <a:p>
            <a:r>
              <a:rPr lang="en-US" sz="1200" b="1" spc="0" baseline="0" dirty="0">
                <a:latin typeface="Arial" panose="020B0604020202020204" pitchFamily="34" charset="0"/>
                <a:cs typeface="Arial" panose="020B0604020202020204" pitchFamily="34" charset="0"/>
              </a:rPr>
              <a:t>2. Provide personalised advice and inform about available support</a:t>
            </a:r>
            <a:r>
              <a:rPr lang="en-US" b="1" spc="0" baseline="0" dirty="0">
                <a:latin typeface="Arial" panose="020B0604020202020204" pitchFamily="34" charset="0"/>
                <a:cs typeface="Arial" panose="020B0604020202020204" pitchFamily="34" charset="0"/>
              </a:rPr>
              <a:t> </a:t>
            </a:r>
            <a:endParaRPr lang="en-US" sz="1200" b="1" spc="0" baseline="0" dirty="0">
              <a:latin typeface="Arial" panose="020B0604020202020204" pitchFamily="34" charset="0"/>
              <a:cs typeface="Arial" panose="020B0604020202020204" pitchFamily="34" charset="0"/>
            </a:endParaRPr>
          </a:p>
          <a:p>
            <a:endParaRPr lang="en-US" sz="1200" b="1" spc="0" baseline="0" dirty="0">
              <a:latin typeface="Arial" panose="020B0604020202020204" pitchFamily="34" charset="0"/>
              <a:cs typeface="Arial" panose="020B0604020202020204" pitchFamily="34" charset="0"/>
            </a:endParaRPr>
          </a:p>
          <a:p>
            <a:pPr marL="228600" indent="-228600">
              <a:buAutoNum type="arabicPeriod" startAt="3"/>
            </a:pPr>
            <a:r>
              <a:rPr lang="en-US" sz="1200" b="1" spc="0" baseline="0" dirty="0">
                <a:latin typeface="Arial" panose="020B0604020202020204" pitchFamily="34" charset="0"/>
                <a:cs typeface="Arial" panose="020B0604020202020204" pitchFamily="34" charset="0"/>
              </a:rPr>
              <a:t>Conduct assessment</a:t>
            </a:r>
          </a:p>
          <a:p>
            <a:pPr marL="171450" indent="-171450">
              <a:lnSpc>
                <a:spcPts val="2000"/>
              </a:lnSpc>
              <a:spcBef>
                <a:spcPts val="0"/>
              </a:spcBef>
              <a:spcAft>
                <a:spcPts val="0"/>
              </a:spcAft>
              <a:buClr>
                <a:srgbClr val="F79644"/>
              </a:buClr>
              <a:buFont typeface="Arial" panose="020B0604020202020204" pitchFamily="34" charset="0"/>
              <a:buChar char="•"/>
              <a:tabLst>
                <a:tab pos="1285875" algn="l"/>
              </a:tabLst>
            </a:pPr>
            <a:r>
              <a:rPr lang="en-CA" sz="1200" spc="0" baseline="0" dirty="0">
                <a:latin typeface="Arial" panose="020B0604020202020204" pitchFamily="34" charset="0"/>
                <a:cs typeface="Arial" panose="020B0604020202020204" pitchFamily="34" charset="0"/>
              </a:rPr>
              <a:t>Assess</a:t>
            </a:r>
            <a:r>
              <a:rPr lang="en-US" sz="1200" spc="0" baseline="0" dirty="0">
                <a:latin typeface="Arial" panose="020B0604020202020204" pitchFamily="34" charset="0"/>
                <a:cs typeface="Arial" panose="020B0604020202020204" pitchFamily="34" charset="0"/>
              </a:rPr>
              <a:t> level of tobacco dependence</a:t>
            </a:r>
          </a:p>
          <a:p>
            <a:pPr marL="171450" indent="-171450">
              <a:lnSpc>
                <a:spcPts val="2000"/>
              </a:lnSpc>
              <a:spcBef>
                <a:spcPts val="0"/>
              </a:spcBef>
              <a:spcAft>
                <a:spcPts val="0"/>
              </a:spcAft>
              <a:buClr>
                <a:srgbClr val="F79644"/>
              </a:buClr>
              <a:buFont typeface="Arial" panose="020B0604020202020204" pitchFamily="34" charset="0"/>
              <a:buChar char="•"/>
              <a:tabLst>
                <a:tab pos="1285875" algn="l"/>
              </a:tabLst>
            </a:pPr>
            <a:r>
              <a:rPr lang="en-US" sz="1200" spc="0" baseline="0" dirty="0">
                <a:latin typeface="Arial" panose="020B0604020202020204" pitchFamily="34" charset="0"/>
                <a:cs typeface="Arial" panose="020B0604020202020204" pitchFamily="34" charset="0"/>
              </a:rPr>
              <a:t>Assess withdrawal symptoms and urges to smoke</a:t>
            </a:r>
          </a:p>
          <a:p>
            <a:pPr marL="171450" indent="-171450">
              <a:lnSpc>
                <a:spcPts val="2000"/>
              </a:lnSpc>
              <a:spcBef>
                <a:spcPts val="0"/>
              </a:spcBef>
              <a:spcAft>
                <a:spcPts val="0"/>
              </a:spcAft>
              <a:buClr>
                <a:srgbClr val="F79644"/>
              </a:buClr>
              <a:buFont typeface="Arial" panose="020B0604020202020204" pitchFamily="34" charset="0"/>
              <a:buChar char="•"/>
              <a:tabLst>
                <a:tab pos="1285875" algn="l"/>
              </a:tabLst>
            </a:pPr>
            <a:r>
              <a:rPr lang="en-US" sz="1200" spc="0" baseline="0" dirty="0">
                <a:latin typeface="Arial" panose="020B0604020202020204" pitchFamily="34" charset="0"/>
                <a:cs typeface="Arial" panose="020B0604020202020204" pitchFamily="34" charset="0"/>
              </a:rPr>
              <a:t>Assess the use of treatment (frequency, correct technique)</a:t>
            </a:r>
          </a:p>
          <a:p>
            <a:pPr marL="228600" indent="-228600">
              <a:buAutoNum type="arabicPeriod" startAt="3"/>
            </a:pPr>
            <a:endParaRPr lang="en-US" sz="1200" b="1" spc="0" baseline="0" dirty="0">
              <a:latin typeface="Arial" panose="020B0604020202020204" pitchFamily="34" charset="0"/>
              <a:cs typeface="Arial" panose="020B0604020202020204" pitchFamily="34" charset="0"/>
            </a:endParaRPr>
          </a:p>
          <a:p>
            <a:r>
              <a:rPr lang="en-CA" b="1" i="0" spc="0" baseline="0" dirty="0">
                <a:effectLst/>
                <a:latin typeface="Arial" panose="020B0604020202020204" pitchFamily="34" charset="0"/>
                <a:cs typeface="Arial" panose="020B0604020202020204" pitchFamily="34" charset="0"/>
              </a:rPr>
              <a:t>4. Agree to treatment plan and provide specialist support during hospital stay</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Advise on importance of tobacco dependence aids and instructions for use</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Adjust NRT (as needed) and/or consider use of nicotine vapes/analogues</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Advise on managing urges to smoke and identify personal coping strategies</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Explain and conduct carbon monoxide testing</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Discuss patient’s smokefree goal/plan during and beyond hospital admission</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Provide brief motivational intervention for patients (as appropriate)</a:t>
            </a:r>
            <a:endParaRPr lang="en-CA" sz="1200" b="0" i="0" spc="0" baseline="0" dirty="0">
              <a:effectLst/>
              <a:latin typeface="Arial" panose="020B0604020202020204" pitchFamily="34" charset="0"/>
              <a:cs typeface="Arial" panose="020B0604020202020204" pitchFamily="34" charset="0"/>
            </a:endParaRPr>
          </a:p>
          <a:p>
            <a:endParaRPr lang="en-CA" sz="1200" b="0" i="1" spc="0" baseline="0" dirty="0">
              <a:effectLst/>
              <a:latin typeface="Arial" panose="020B0604020202020204" pitchFamily="34" charset="0"/>
              <a:cs typeface="Arial" panose="020B0604020202020204" pitchFamily="34" charset="0"/>
            </a:endParaRPr>
          </a:p>
          <a:p>
            <a:r>
              <a:rPr lang="en-CA" b="1" i="0" spc="0" baseline="0" dirty="0">
                <a:effectLst/>
                <a:latin typeface="Arial" panose="020B0604020202020204" pitchFamily="34" charset="0"/>
                <a:cs typeface="Arial" panose="020B0604020202020204" pitchFamily="34" charset="0"/>
              </a:rPr>
              <a:t>5. Provide summary, agree to next follow-up, and prompt commitment</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Address any questions or concerns</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Prompt commitment from patient for staying smokefree or harm reduction goals</a:t>
            </a:r>
          </a:p>
          <a:p>
            <a:endParaRPr lang="en-US" sz="1200" b="1" spc="0" baseline="0" dirty="0">
              <a:latin typeface="Arial" panose="020B0604020202020204" pitchFamily="34" charset="0"/>
              <a:cs typeface="Arial" panose="020B0604020202020204" pitchFamily="34" charset="0"/>
            </a:endParaRPr>
          </a:p>
          <a:p>
            <a:endParaRPr lang="en-US" spc="0"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47A8E90-4E9B-AACE-0586-6D23D8066835}"/>
              </a:ext>
            </a:extLst>
          </p:cNvPr>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4289544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[Review points on the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901424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26A46-1B67-C178-9F5C-E533331C4D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EBEAE9-9B89-B930-6A3C-F8F0C0E7F7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F5A67C-2390-C320-A368-52987BB2968B}"/>
              </a:ext>
            </a:extLst>
          </p:cNvPr>
          <p:cNvSpPr>
            <a:spLocks noGrp="1"/>
          </p:cNvSpPr>
          <p:nvPr>
            <p:ph type="body" idx="1"/>
          </p:nvPr>
        </p:nvSpPr>
        <p:spPr/>
        <p:txBody>
          <a:bodyPr>
            <a:normAutofit/>
          </a:bodyPr>
          <a:lstStyle/>
          <a:p>
            <a:pPr>
              <a:defRPr/>
            </a:pPr>
            <a:r>
              <a:rPr lang="en-GB" b="1" dirty="0">
                <a:solidFill>
                  <a:srgbClr val="000000"/>
                </a:solidFill>
                <a:latin typeface="Arial" panose="020B0604020202020204" pitchFamily="34" charset="0"/>
                <a:cs typeface="Arial" panose="020B0604020202020204" pitchFamily="34" charset="0"/>
              </a:rPr>
              <a:t>Full instructions: Module 17 Trainer's guide, Activity 1: Initial assessment skills practice</a:t>
            </a:r>
          </a:p>
          <a:p>
            <a:pPr>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Activity summary:</a:t>
            </a:r>
          </a:p>
          <a:p>
            <a:pPr marL="171450" indent="-171450">
              <a:buFont typeface="Arial" panose="020B0604020202020204" pitchFamily="34" charset="0"/>
              <a:buChar cha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Method: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Breakout rooms</a:t>
            </a:r>
          </a:p>
          <a:p>
            <a:pPr marL="171450" indent="-171450">
              <a:buFont typeface="Arial" panose="020B0604020202020204" pitchFamily="34" charset="0"/>
              <a:buChar cha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Number per group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 pairs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Duration: </a:t>
            </a:r>
            <a:r>
              <a:rPr lang="en-GB" altLang="en-US" sz="1200" b="0" i="0" kern="1200" dirty="0">
                <a:solidFill>
                  <a:srgbClr val="0C7FFF"/>
                </a:solidFill>
                <a:effectLst/>
                <a:latin typeface="Arial" panose="020B0604020202020204" pitchFamily="34" charset="0"/>
                <a:ea typeface="Geneva" pitchFamily="-109" charset="0"/>
                <a:cs typeface="Arial" panose="020B0604020202020204" pitchFamily="34" charset="0"/>
              </a:rPr>
              <a:t>15</a:t>
            </a:r>
            <a:r>
              <a:rPr lang="en-GB" sz="1200" b="0" dirty="0">
                <a:solidFill>
                  <a:srgbClr val="0C7FFF"/>
                </a:solidFill>
                <a:effectLst/>
                <a:latin typeface="Arial" panose="020B0604020202020204" pitchFamily="34" charset="0"/>
                <a:cs typeface="Arial" panose="020B0604020202020204" pitchFamily="34" charset="0"/>
              </a:rPr>
              <a:t> minutes (10 minutes for the skills practice and 5 minutes for feedback)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Handout</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 Day 2 Handout 1 and Day 2 Handout 2</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b="0"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solidFill>
                  <a:srgbClr val="0C7FFF"/>
                </a:solidFill>
                <a:effectLst/>
                <a:latin typeface="Arial" panose="020B0604020202020204" pitchFamily="34" charset="0"/>
                <a:cs typeface="Arial" panose="020B0604020202020204" pitchFamily="34" charset="0"/>
              </a:rPr>
              <a:t>[Use slides that follow to introduce skills practice]</a:t>
            </a:r>
          </a:p>
          <a:p>
            <a:endParaRPr lang="en-US" sz="1200" dirty="0">
              <a:latin typeface="+mn-lt"/>
            </a:endParaRPr>
          </a:p>
        </p:txBody>
      </p:sp>
      <p:sp>
        <p:nvSpPr>
          <p:cNvPr id="4" name="Slide Number Placeholder 3">
            <a:extLst>
              <a:ext uri="{FF2B5EF4-FFF2-40B4-BE49-F238E27FC236}">
                <a16:creationId xmlns:a16="http://schemas.microsoft.com/office/drawing/2014/main" id="{0CAC0AA8-A4B8-DCAD-B7D0-20FB4712A051}"/>
              </a:ext>
            </a:extLst>
          </p:cNvPr>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2006580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C1992-7515-9BBF-D55B-54A7302B99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A883BC-C7F1-7C93-DFDA-B4851CEBAC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083280-DA92-4C4A-3775-A14AF7FA1943}"/>
              </a:ext>
            </a:extLst>
          </p:cNvPr>
          <p:cNvSpPr>
            <a:spLocks noGrp="1"/>
          </p:cNvSpPr>
          <p:nvPr>
            <p:ph type="body" idx="1"/>
          </p:nvPr>
        </p:nvSpPr>
        <p:spPr/>
        <p:txBody>
          <a:bodyPr>
            <a:normAutofit fontScale="85000" lnSpcReduction="20000"/>
          </a:bodyPr>
          <a:lstStyle/>
          <a:p>
            <a:pPr>
              <a:defRPr/>
            </a:pPr>
            <a:r>
              <a:rPr lang="en-GB" b="1" dirty="0">
                <a:solidFill>
                  <a:srgbClr val="000000"/>
                </a:solidFill>
                <a:latin typeface="Arial" panose="020B0604020202020204" pitchFamily="34" charset="0"/>
                <a:cs typeface="Arial" panose="020B0604020202020204" pitchFamily="34" charset="0"/>
              </a:rPr>
              <a:t>Full instructions: Module 17 Trainer's guide, Activity 1: Initial assessment skills practice</a:t>
            </a:r>
          </a:p>
          <a:p>
            <a:pPr>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Activity summary:</a:t>
            </a:r>
          </a:p>
          <a:p>
            <a:pPr marL="171450" indent="-171450">
              <a:buFont typeface="Arial" panose="020B0604020202020204" pitchFamily="34" charset="0"/>
              <a:buChar cha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Method: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Breakout rooms</a:t>
            </a:r>
          </a:p>
          <a:p>
            <a:pPr marL="171450" indent="-171450">
              <a:buFont typeface="Arial" panose="020B0604020202020204" pitchFamily="34" charset="0"/>
              <a:buChar cha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Number per group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 pairs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Duration: </a:t>
            </a:r>
            <a:r>
              <a:rPr lang="en-GB" altLang="en-US" sz="1200" b="0" i="0" kern="1200" dirty="0">
                <a:solidFill>
                  <a:srgbClr val="0C7FFF"/>
                </a:solidFill>
                <a:effectLst/>
                <a:latin typeface="Arial" panose="020B0604020202020204" pitchFamily="34" charset="0"/>
                <a:ea typeface="Geneva" pitchFamily="-109" charset="0"/>
                <a:cs typeface="Arial" panose="020B0604020202020204" pitchFamily="34" charset="0"/>
              </a:rPr>
              <a:t>15</a:t>
            </a:r>
            <a:r>
              <a:rPr lang="en-GB" sz="1200" b="0" dirty="0">
                <a:solidFill>
                  <a:srgbClr val="0C7FFF"/>
                </a:solidFill>
                <a:effectLst/>
                <a:latin typeface="Arial" panose="020B0604020202020204" pitchFamily="34" charset="0"/>
                <a:cs typeface="Arial" panose="020B0604020202020204" pitchFamily="34" charset="0"/>
              </a:rPr>
              <a:t> minutes (10 minutes for the skills practice and 5 minutes for feedback)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Handout</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 Day 2 Handout 1 and Day 2 Handout 2</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dirty="0">
                <a:solidFill>
                  <a:srgbClr val="0C7FFF"/>
                </a:solidFill>
                <a:effectLst/>
                <a:latin typeface="Arial" panose="020B0604020202020204" pitchFamily="34" charset="0"/>
                <a:cs typeface="Arial" panose="020B0604020202020204" pitchFamily="34" charset="0"/>
              </a:rPr>
              <a:t>Explain that participants will go into breakout rooms in pairs, one person will play the role of the practitioner and the other the role of the patient.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dirty="0">
                <a:solidFill>
                  <a:srgbClr val="0C7FFF"/>
                </a:solidFill>
                <a:effectLst/>
                <a:latin typeface="Arial" panose="020B0604020202020204" pitchFamily="34" charset="0"/>
                <a:cs typeface="Arial" panose="020B0604020202020204" pitchFamily="34" charset="0"/>
              </a:rPr>
              <a:t>Practitioner: </a:t>
            </a:r>
            <a:r>
              <a:rPr lang="en-GB" sz="1200" b="0" dirty="0">
                <a:solidFill>
                  <a:srgbClr val="0C7FFF"/>
                </a:solidFill>
                <a:effectLst/>
                <a:latin typeface="Arial" panose="020B0604020202020204" pitchFamily="34" charset="0"/>
                <a:cs typeface="Arial" panose="020B0604020202020204" pitchFamily="34" charset="0"/>
              </a:rPr>
              <a:t>The practitioner’s role involves conducting an initial assessment and treatment plan session. Participants should use the clinical checklist (Day 2 Handout 1) and practise communication skills.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dirty="0">
                <a:solidFill>
                  <a:srgbClr val="0C7FFF"/>
                </a:solidFill>
                <a:effectLst/>
                <a:latin typeface="Arial" panose="020B0604020202020204" pitchFamily="34" charset="0"/>
                <a:cs typeface="Arial" panose="020B0604020202020204" pitchFamily="34" charset="0"/>
              </a:rPr>
              <a:t>As with any communication with patients ensure you are practicing using your core communication skills and patient centered treatment:</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GB" sz="1200" b="0" dirty="0">
                <a:solidFill>
                  <a:srgbClr val="0C7FFF"/>
                </a:solidFill>
                <a:effectLst/>
                <a:latin typeface="Arial" panose="020B0604020202020204" pitchFamily="34" charset="0"/>
                <a:cs typeface="Arial" panose="020B0604020202020204" pitchFamily="34" charset="0"/>
              </a:rPr>
              <a:t>Building rapport,</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GB" sz="1200" b="0" dirty="0">
                <a:solidFill>
                  <a:srgbClr val="0C7FFF"/>
                </a:solidFill>
                <a:effectLst/>
                <a:latin typeface="Arial" panose="020B0604020202020204" pitchFamily="34" charset="0"/>
                <a:cs typeface="Arial" panose="020B0604020202020204" pitchFamily="34" charset="0"/>
              </a:rPr>
              <a:t>Open ended questions </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GB" sz="1200" b="0" dirty="0">
                <a:solidFill>
                  <a:srgbClr val="0C7FFF"/>
                </a:solidFill>
                <a:effectLst/>
                <a:latin typeface="Arial" panose="020B0604020202020204" pitchFamily="34" charset="0"/>
                <a:cs typeface="Arial" panose="020B0604020202020204" pitchFamily="34" charset="0"/>
              </a:rPr>
              <a:t>Reflective listening, </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GB" sz="1200" b="0" dirty="0">
                <a:solidFill>
                  <a:srgbClr val="0C7FFF"/>
                </a:solidFill>
                <a:effectLst/>
                <a:latin typeface="Arial" panose="020B0604020202020204" pitchFamily="34" charset="0"/>
                <a:cs typeface="Arial" panose="020B0604020202020204" pitchFamily="34" charset="0"/>
              </a:rPr>
              <a:t>Affirmations, </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GB" sz="1200" b="0" dirty="0">
                <a:solidFill>
                  <a:srgbClr val="0C7FFF"/>
                </a:solidFill>
                <a:effectLst/>
                <a:latin typeface="Arial" panose="020B0604020202020204" pitchFamily="34" charset="0"/>
                <a:cs typeface="Arial" panose="020B0604020202020204" pitchFamily="34" charset="0"/>
              </a:rPr>
              <a:t>Boosting patient motivation and confidence, </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GB" sz="1200" b="0" dirty="0">
                <a:solidFill>
                  <a:srgbClr val="0C7FFF"/>
                </a:solidFill>
                <a:effectLst/>
                <a:latin typeface="Arial" panose="020B0604020202020204" pitchFamily="34" charset="0"/>
                <a:cs typeface="Arial" panose="020B0604020202020204" pitchFamily="34" charset="0"/>
              </a:rPr>
              <a:t>Providing summaries</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endParaRPr lang="en-GB" sz="1200" b="0" dirty="0">
              <a:solidFill>
                <a:srgbClr val="0C7FFF"/>
              </a:solidFill>
              <a:effectLst/>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Tx/>
              <a:buChar char="-"/>
              <a:tabLst/>
              <a:defRPr/>
            </a:pPr>
            <a:endParaRPr lang="en-GB" sz="1200" b="0"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FBA50EE-F8A6-C7C2-FE2F-5E2A02ADC036}"/>
              </a:ext>
            </a:extLst>
          </p:cNvPr>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1548488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solidFill>
                  <a:srgbClr val="000000"/>
                </a:solidFill>
                <a:latin typeface="Arial" panose="020B0604020202020204" pitchFamily="34" charset="0"/>
                <a:cs typeface="Arial" panose="020B0604020202020204" pitchFamily="34" charset="0"/>
              </a:rPr>
              <a:t>Full instructions: Module 17 Trainer's guide, Activity 1: Initial assessment skills practice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[Introduce details of case study, ask participants to open Handout 2, where the details of Kerri’s case are found, Kerri is patient 3 in that handout, spend a few minutes verbally introducing Kerri’s profile and details]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36850875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AC7C6-4C25-20FB-8CEE-8520761DE9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2547F0-53B7-255A-D77B-56AAFDA213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49C8CE-D4ED-C597-8D7B-599A4555FB26}"/>
              </a:ext>
            </a:extLst>
          </p:cNvPr>
          <p:cNvSpPr>
            <a:spLocks noGrp="1"/>
          </p:cNvSpPr>
          <p:nvPr>
            <p:ph type="body" idx="1"/>
          </p:nvPr>
        </p:nvSpPr>
        <p:spPr/>
        <p:txBody>
          <a:bodyPr>
            <a:normAutofit fontScale="77500" lnSpcReduction="20000"/>
          </a:bodyPr>
          <a:lstStyle/>
          <a:p>
            <a:pPr>
              <a:defRPr/>
            </a:pPr>
            <a:r>
              <a:rPr lang="en-GB" b="1" dirty="0">
                <a:solidFill>
                  <a:srgbClr val="000000"/>
                </a:solidFill>
                <a:latin typeface="Arial" panose="020B0604020202020204" pitchFamily="34" charset="0"/>
                <a:cs typeface="Arial" panose="020B0604020202020204" pitchFamily="34" charset="0"/>
              </a:rPr>
              <a:t>Full instructions: Module 17 Trainer's guide, Activity 1: Initial assessment skills practice</a:t>
            </a:r>
          </a:p>
          <a:p>
            <a:endParaRPr lang="en-US" sz="1200" b="1" spc="0" baseline="0" dirty="0">
              <a:latin typeface="Arial" panose="020B0604020202020204" pitchFamily="34" charset="0"/>
              <a:cs typeface="Arial" panose="020B0604020202020204" pitchFamily="34" charset="0"/>
            </a:endParaRPr>
          </a:p>
          <a:p>
            <a:r>
              <a:rPr lang="en-US" sz="1200" b="1" spc="0" baseline="0" dirty="0">
                <a:latin typeface="Arial" panose="020B0604020202020204" pitchFamily="34" charset="0"/>
                <a:cs typeface="Arial" panose="020B0604020202020204" pitchFamily="34" charset="0"/>
              </a:rPr>
              <a:t>Instruct participants that they can use the STP checklist to guide and ensure you cover all the items included in this care bundle. </a:t>
            </a:r>
          </a:p>
          <a:p>
            <a:endParaRPr lang="en-US" sz="1200" b="1" spc="0" baseline="0" dirty="0">
              <a:latin typeface="Arial" panose="020B0604020202020204" pitchFamily="34" charset="0"/>
              <a:cs typeface="Arial" panose="020B0604020202020204" pitchFamily="34" charset="0"/>
            </a:endParaRPr>
          </a:p>
          <a:p>
            <a:r>
              <a:rPr lang="en-US" sz="1200" b="1" spc="0" baseline="0" dirty="0">
                <a:latin typeface="Arial" panose="020B0604020202020204" pitchFamily="34" charset="0"/>
                <a:cs typeface="Arial" panose="020B0604020202020204" pitchFamily="34" charset="0"/>
              </a:rPr>
              <a:t>1. Establish rapport and learn about how patient has been managing their abstinence</a:t>
            </a:r>
          </a:p>
          <a:p>
            <a:endParaRPr lang="en-US" sz="1200" b="1" spc="0" baseline="0" dirty="0">
              <a:latin typeface="Arial" panose="020B0604020202020204" pitchFamily="34" charset="0"/>
              <a:cs typeface="Arial" panose="020B0604020202020204" pitchFamily="34" charset="0"/>
            </a:endParaRPr>
          </a:p>
          <a:p>
            <a:r>
              <a:rPr lang="en-US" sz="1200" b="1" spc="0" baseline="0" dirty="0">
                <a:latin typeface="Arial" panose="020B0604020202020204" pitchFamily="34" charset="0"/>
                <a:cs typeface="Arial" panose="020B0604020202020204" pitchFamily="34" charset="0"/>
              </a:rPr>
              <a:t>2. Provide personalised advice and inform about available support </a:t>
            </a:r>
          </a:p>
          <a:p>
            <a:endParaRPr lang="en-US" sz="1200" b="1" spc="0" baseline="0" dirty="0">
              <a:latin typeface="Arial" panose="020B0604020202020204" pitchFamily="34" charset="0"/>
              <a:cs typeface="Arial" panose="020B0604020202020204" pitchFamily="34" charset="0"/>
            </a:endParaRPr>
          </a:p>
          <a:p>
            <a:pPr marL="228600" indent="-228600">
              <a:buAutoNum type="arabicPeriod" startAt="3"/>
            </a:pPr>
            <a:r>
              <a:rPr lang="en-US" sz="1200" b="1" spc="0" baseline="0" dirty="0">
                <a:latin typeface="Arial" panose="020B0604020202020204" pitchFamily="34" charset="0"/>
                <a:cs typeface="Arial" panose="020B0604020202020204" pitchFamily="34" charset="0"/>
              </a:rPr>
              <a:t>Conduct assessment</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CA" sz="1200" spc="0" baseline="0" dirty="0">
                <a:latin typeface="Arial" panose="020B0604020202020204" pitchFamily="34" charset="0"/>
                <a:cs typeface="Arial" panose="020B0604020202020204" pitchFamily="34" charset="0"/>
              </a:rPr>
              <a:t>Assess</a:t>
            </a:r>
            <a:r>
              <a:rPr lang="en-US" sz="1200" spc="0" baseline="0" dirty="0">
                <a:latin typeface="Arial" panose="020B0604020202020204" pitchFamily="34" charset="0"/>
                <a:cs typeface="Arial" panose="020B0604020202020204" pitchFamily="34" charset="0"/>
              </a:rPr>
              <a:t> level of tobacco dependence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0" baseline="0" dirty="0">
                <a:latin typeface="Arial" panose="020B0604020202020204" pitchFamily="34" charset="0"/>
                <a:cs typeface="Arial" panose="020B0604020202020204" pitchFamily="34" charset="0"/>
              </a:rPr>
              <a:t>Assess withdrawal symptoms and urges to smoke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0" baseline="0" dirty="0">
                <a:latin typeface="Arial" panose="020B0604020202020204" pitchFamily="34" charset="0"/>
                <a:cs typeface="Arial" panose="020B0604020202020204" pitchFamily="34" charset="0"/>
              </a:rPr>
              <a:t>Assess the use of treatment (frequency, correct technique)</a:t>
            </a:r>
          </a:p>
          <a:p>
            <a:pPr marL="228600" indent="-228600">
              <a:buAutoNum type="arabicPeriod" startAt="3"/>
            </a:pPr>
            <a:endParaRPr lang="en-US" sz="1200" b="1" spc="0" baseline="0" dirty="0">
              <a:latin typeface="Arial" panose="020B0604020202020204" pitchFamily="34" charset="0"/>
              <a:cs typeface="Arial" panose="020B0604020202020204" pitchFamily="34" charset="0"/>
            </a:endParaRPr>
          </a:p>
          <a:p>
            <a:r>
              <a:rPr lang="en-CA" b="1" i="0" spc="0" baseline="0" dirty="0">
                <a:effectLst/>
                <a:latin typeface="Arial" panose="020B0604020202020204" pitchFamily="34" charset="0"/>
                <a:cs typeface="Arial" panose="020B0604020202020204" pitchFamily="34" charset="0"/>
              </a:rPr>
              <a:t>4. Agree to treatment plan and provide specialist support during hospital stay</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Advise on importance of tobacco dependence aids and instructions for use</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Adjust NRT (as needed) and/or consider use of nicotine vapes/analogues</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Advise on managing urges to smoke and identify personal coping strategies</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Explain and conduct carbon monoxide testing</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Discuss patient’s smokefree goal/plan during and beyond hospital admission</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Provide brief motivational intervention for patients (as appropriate)</a:t>
            </a:r>
            <a:endParaRPr lang="en-CA" sz="1200" b="0" i="0" spc="0" baseline="0" dirty="0">
              <a:effectLst/>
              <a:latin typeface="Arial" panose="020B0604020202020204" pitchFamily="34" charset="0"/>
              <a:cs typeface="Arial" panose="020B0604020202020204" pitchFamily="34" charset="0"/>
            </a:endParaRPr>
          </a:p>
          <a:p>
            <a:endParaRPr lang="en-CA" sz="1200" b="0" i="1" spc="0" baseline="0" dirty="0">
              <a:effectLst/>
              <a:latin typeface="Arial" panose="020B0604020202020204" pitchFamily="34" charset="0"/>
              <a:cs typeface="Arial" panose="020B0604020202020204" pitchFamily="34" charset="0"/>
            </a:endParaRPr>
          </a:p>
          <a:p>
            <a:r>
              <a:rPr lang="en-CA" b="1" i="0" spc="0" baseline="0" dirty="0">
                <a:effectLst/>
                <a:latin typeface="Arial" panose="020B0604020202020204" pitchFamily="34" charset="0"/>
                <a:cs typeface="Arial" panose="020B0604020202020204" pitchFamily="34" charset="0"/>
              </a:rPr>
              <a:t>5. Provide summary, agree to next follow-up, and prompt commitment</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Address any questions or concerns</a:t>
            </a:r>
          </a:p>
          <a:p>
            <a:pPr marL="171450" indent="-171450">
              <a:buFont typeface="Arial" panose="020B0604020202020204" pitchFamily="34" charset="0"/>
              <a:buChar char="•"/>
            </a:pPr>
            <a:r>
              <a:rPr lang="en-CA" i="0" spc="0" baseline="0" dirty="0">
                <a:effectLst/>
                <a:latin typeface="Arial" panose="020B0604020202020204" pitchFamily="34" charset="0"/>
                <a:cs typeface="Arial" panose="020B0604020202020204" pitchFamily="34" charset="0"/>
              </a:rPr>
              <a:t>Prompt commitment from patient for staying smokefree or harm reduction goals</a:t>
            </a:r>
          </a:p>
          <a:p>
            <a:endParaRPr lang="en-US" sz="1200" b="1" spc="0" baseline="0" dirty="0">
              <a:latin typeface="Arial" panose="020B0604020202020204" pitchFamily="34" charset="0"/>
              <a:cs typeface="Arial" panose="020B0604020202020204" pitchFamily="34" charset="0"/>
            </a:endParaRPr>
          </a:p>
          <a:p>
            <a:endParaRPr lang="en-US" spc="0"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59DD48A-FE3C-5827-5680-FA1CF381438C}"/>
              </a:ext>
            </a:extLst>
          </p:cNvPr>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39131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CA" sz="1200" b="1" dirty="0">
                <a:solidFill>
                  <a:srgbClr val="3F3F3F"/>
                </a:solidFill>
                <a:effectLst/>
                <a:latin typeface="Arial" panose="020B0604020202020204" pitchFamily="34" charset="0"/>
                <a:cs typeface="Arial" panose="020B0604020202020204" pitchFamily="34" charset="0"/>
              </a:rPr>
              <a:t>[Animated slide]</a:t>
            </a:r>
          </a:p>
          <a:p>
            <a:pPr marL="0" indent="0">
              <a:buNone/>
            </a:pPr>
            <a:endParaRPr lang="en-CA" sz="1200" b="1" dirty="0">
              <a:solidFill>
                <a:srgbClr val="3F3F3F"/>
              </a:solidFill>
              <a:effectLst/>
              <a:latin typeface="Arial" panose="020B0604020202020204" pitchFamily="34" charset="0"/>
              <a:cs typeface="Arial" panose="020B0604020202020204" pitchFamily="34" charset="0"/>
            </a:endParaRPr>
          </a:p>
          <a:p>
            <a:pPr marL="0" indent="0">
              <a:buNone/>
            </a:pPr>
            <a:r>
              <a:rPr lang="en-CA" sz="1200" b="1" dirty="0">
                <a:solidFill>
                  <a:srgbClr val="3F3F3F"/>
                </a:solidFill>
                <a:effectLst/>
                <a:latin typeface="Arial" panose="020B0604020202020204" pitchFamily="34" charset="0"/>
                <a:cs typeface="Arial" panose="020B0604020202020204" pitchFamily="34" charset="0"/>
              </a:rPr>
              <a:t>Before seeing the patient, the TDA has three important things to do:</a:t>
            </a:r>
          </a:p>
          <a:p>
            <a:pPr marL="228600" indent="-228600">
              <a:buFont typeface="+mj-lt"/>
              <a:buAutoNum type="arabicPeriod"/>
            </a:pPr>
            <a:r>
              <a:rPr lang="en-CA" sz="1200" dirty="0">
                <a:solidFill>
                  <a:srgbClr val="3F3F3F"/>
                </a:solidFill>
                <a:effectLst/>
                <a:latin typeface="Arial" panose="020B0604020202020204" pitchFamily="34" charset="0"/>
                <a:cs typeface="Arial" panose="020B0604020202020204" pitchFamily="34" charset="0"/>
              </a:rPr>
              <a:t>check to see if the patient has an advanced agreement in place and then try to honour it </a:t>
            </a:r>
          </a:p>
          <a:p>
            <a:pPr marL="228600" indent="-228600">
              <a:buFont typeface="+mj-lt"/>
              <a:buAutoNum type="arabicPeriod"/>
            </a:pPr>
            <a:r>
              <a:rPr lang="en-CA" sz="1200" dirty="0">
                <a:solidFill>
                  <a:srgbClr val="3F3F3F"/>
                </a:solidFill>
                <a:effectLst/>
                <a:latin typeface="Arial" panose="020B0604020202020204" pitchFamily="34" charset="0"/>
                <a:cs typeface="Arial" panose="020B0604020202020204" pitchFamily="34" charset="0"/>
              </a:rPr>
              <a:t>check what medications the patient is on as this will inform the ongoing care </a:t>
            </a:r>
          </a:p>
          <a:p>
            <a:pPr marL="228600" indent="-228600">
              <a:buFont typeface="+mj-lt"/>
              <a:buAutoNum type="arabicPeriod"/>
            </a:pPr>
            <a:r>
              <a:rPr lang="en-CA" sz="1200" dirty="0">
                <a:solidFill>
                  <a:srgbClr val="3F3F3F"/>
                </a:solidFill>
                <a:effectLst/>
                <a:latin typeface="Arial" panose="020B0604020202020204" pitchFamily="34" charset="0"/>
                <a:cs typeface="Arial" panose="020B0604020202020204" pitchFamily="34" charset="0"/>
              </a:rPr>
              <a:t>check the patients current risk assessment</a:t>
            </a:r>
          </a:p>
          <a:p>
            <a:pPr marL="342900" indent="-342900">
              <a:buFont typeface="+mj-lt"/>
              <a:buAutoNum type="arabicPeriod"/>
            </a:pPr>
            <a:endParaRPr lang="en-CA" sz="1200" dirty="0">
              <a:solidFill>
                <a:srgbClr val="3F3F3F"/>
              </a:solidFill>
              <a:effectLst/>
              <a:latin typeface="Arial" panose="020B0604020202020204" pitchFamily="34" charset="0"/>
              <a:cs typeface="Arial" panose="020B0604020202020204" pitchFamily="34" charset="0"/>
            </a:endParaRPr>
          </a:p>
          <a:p>
            <a:r>
              <a:rPr lang="en-CA" sz="1200" dirty="0">
                <a:solidFill>
                  <a:srgbClr val="3F3F3F"/>
                </a:solidFill>
                <a:effectLst/>
                <a:latin typeface="Arial" panose="020B0604020202020204" pitchFamily="34" charset="0"/>
                <a:cs typeface="Arial" panose="020B0604020202020204" pitchFamily="34" charset="0"/>
              </a:rPr>
              <a:t>Then report to the nurses in charge and check on the current mental state and establish if it is possible to see the patient and any </a:t>
            </a:r>
          </a:p>
          <a:p>
            <a:r>
              <a:rPr lang="en-CA" sz="1200" dirty="0">
                <a:solidFill>
                  <a:srgbClr val="3F3F3F"/>
                </a:solidFill>
                <a:effectLst/>
                <a:latin typeface="Arial" panose="020B0604020202020204" pitchFamily="34" charset="0"/>
                <a:cs typeface="Arial" panose="020B0604020202020204" pitchFamily="34" charset="0"/>
              </a:rPr>
              <a:t>Next follow the ward protocols for managing personal safety</a:t>
            </a:r>
            <a:br>
              <a:rPr lang="en-CA" sz="1200" dirty="0">
                <a:solidFill>
                  <a:srgbClr val="3F3F3F"/>
                </a:solidFill>
                <a:effectLst/>
                <a:latin typeface="Arial" panose="020B0604020202020204" pitchFamily="34" charset="0"/>
                <a:cs typeface="Arial" panose="020B0604020202020204" pitchFamily="34" charset="0"/>
              </a:rPr>
            </a:b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16549894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solidFill>
                  <a:srgbClr val="000000"/>
                </a:solidFill>
                <a:latin typeface="Arial" panose="020B0604020202020204" pitchFamily="34" charset="0"/>
                <a:cs typeface="Arial" panose="020B0604020202020204" pitchFamily="34" charset="0"/>
              </a:rPr>
              <a:t>Full instructions: Module 17 Trainer's guide, Activity 1: Initial assessment skills practice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[Use this slide to debrief following breakout room skills practice]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Discuss questions to use for </a:t>
            </a:r>
            <a:r>
              <a:rPr lang="en-GB" sz="1200" b="1" dirty="0">
                <a:solidFill>
                  <a:srgbClr val="0C7FFF"/>
                </a:solidFill>
                <a:effectLst/>
                <a:latin typeface="Arial" panose="020B0604020202020204" pitchFamily="34" charset="0"/>
                <a:cs typeface="Arial" panose="020B0604020202020204" pitchFamily="34" charset="0"/>
              </a:rPr>
              <a:t>Debrief: </a:t>
            </a:r>
          </a:p>
          <a:p>
            <a:pPr marL="171450" indent="-171450">
              <a:buFont typeface="Arial" panose="020B0604020202020204" pitchFamily="34" charset="0"/>
              <a:buChar char="•"/>
            </a:pPr>
            <a:r>
              <a:rPr lang="en-GB" sz="1200" b="0" dirty="0">
                <a:solidFill>
                  <a:srgbClr val="0C7FFF"/>
                </a:solidFill>
                <a:effectLst/>
                <a:latin typeface="Arial" panose="020B0604020202020204" pitchFamily="34" charset="0"/>
                <a:cs typeface="Arial" panose="020B0604020202020204" pitchFamily="34" charset="0"/>
              </a:rPr>
              <a:t>Ask for general feedback, comments or questions participants have regarding the initial assessment session.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Did you focus on building rapport, boosting motivation and confidence? Identifying Kerri’s personal reasons for stopping?</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Did you conduct an assessment (level of dependence, withdrawal symptoms, urges to smoke, any side effects)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Did you identify any challenges Kerri feels she may have while in hospital and beyond. </a:t>
            </a:r>
          </a:p>
          <a:p>
            <a:pPr marL="171450" indent="-171450">
              <a:buFont typeface="Arial" panose="020B0604020202020204" pitchFamily="34" charset="0"/>
              <a:buChar char="•"/>
            </a:pPr>
            <a:r>
              <a:rPr lang="en-GB" sz="1200" b="0" dirty="0">
                <a:solidFill>
                  <a:srgbClr val="0C7FFF"/>
                </a:solidFill>
                <a:effectLst/>
                <a:latin typeface="Arial" panose="020B0604020202020204" pitchFamily="34" charset="0"/>
                <a:cs typeface="Arial" panose="020B0604020202020204" pitchFamily="34" charset="0"/>
              </a:rPr>
              <a:t>Did you help Kerri with developing a plan for addressing any challenges? Discuss how she might modify her daily routines?</a:t>
            </a:r>
          </a:p>
          <a:p>
            <a:pPr marL="171450" indent="-171450">
              <a:buFont typeface="Arial" panose="020B0604020202020204" pitchFamily="34" charset="0"/>
              <a:buChar char="•"/>
            </a:pPr>
            <a:r>
              <a:rPr lang="en-GB" sz="1200" b="0" dirty="0">
                <a:solidFill>
                  <a:srgbClr val="0C7FFF"/>
                </a:solidFill>
                <a:effectLst/>
                <a:latin typeface="Arial" panose="020B0604020202020204" pitchFamily="34" charset="0"/>
                <a:cs typeface="Arial" panose="020B0604020202020204" pitchFamily="34" charset="0"/>
              </a:rPr>
              <a:t>Did you review correct use of the two NRT products Kerri is using? Did you make any adjustment to Kerri’s aids or provide any specific advice?</a:t>
            </a:r>
          </a:p>
          <a:p>
            <a:pPr marL="171450" indent="-171450">
              <a:buFont typeface="Arial" panose="020B0604020202020204" pitchFamily="34" charset="0"/>
              <a:buChar char="•"/>
            </a:pPr>
            <a:endParaRPr lang="en-GB" sz="1200" b="0" dirty="0">
              <a:solidFill>
                <a:srgbClr val="0C7FFF"/>
              </a:solidFill>
              <a:effectLst/>
              <a:latin typeface="Arial" panose="020B0604020202020204" pitchFamily="34" charset="0"/>
              <a:cs typeface="Arial" panose="020B0604020202020204" pitchFamily="34" charset="0"/>
            </a:endParaRPr>
          </a:p>
          <a:p>
            <a:pPr>
              <a:buFont typeface="Arial" panose="020B0604020202020204" pitchFamily="34" charset="0"/>
              <a:buChar char="•"/>
            </a:pPr>
            <a:endParaRPr lang="en-GB" sz="1200" dirty="0">
              <a:solidFill>
                <a:srgbClr val="0C7FFF"/>
              </a:solidFill>
              <a:effectLst/>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2724351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B634E-133C-80E7-3F10-0FE3065F17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7D6FAE-EF34-D81D-3E2B-718CB14081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10973C-CC7C-F2CA-3AA9-2F13006A459D}"/>
              </a:ext>
            </a:extLst>
          </p:cNvPr>
          <p:cNvSpPr>
            <a:spLocks noGrp="1"/>
          </p:cNvSpPr>
          <p:nvPr>
            <p:ph type="body" idx="1"/>
          </p:nvPr>
        </p:nvSpPr>
        <p:spPr/>
        <p:txBody>
          <a:bodyPr>
            <a:normAutofit fontScale="92500" lnSpcReduction="20000"/>
          </a:bodyPr>
          <a:lstStyle/>
          <a:p>
            <a:pPr fontAlgn="base"/>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Full instructions: Module 17 Trainer's guide, Activity 2: What might affect a patient’s decision to stop smoking?</a:t>
            </a:r>
          </a:p>
          <a:p>
            <a:pPr fontAlgn="base"/>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Activity summary:</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Method: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Jamboard (virtual) or sicky notes/flip chart (in-person)</a:t>
            </a: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Duration: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3-5 minutes</a:t>
            </a: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endParaRPr lang="en-CA"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Method:</a:t>
            </a:r>
          </a:p>
          <a:p>
            <a:pPr fontAlgn="base"/>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Virtual:</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Ask participants to think about what might affect a hospitalised patient’s decision to stop smoking long-term and add to the Jamboard</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After a few minutes offer some summary comments and move to next slide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In-person:</a:t>
            </a:r>
          </a:p>
          <a:p>
            <a:pPr marL="171450" indent="-171450" fontAlgn="base">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Distribute sticky notes (3–5 to each participant)</a:t>
            </a:r>
          </a:p>
          <a:p>
            <a:pPr marL="171450" indent="-171450" fontAlgn="base">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Ask participants to think about what might affect a hospitalised patient’s decision to stop smoking long-term, write these on their notes, and add them to the specified location</a:t>
            </a:r>
          </a:p>
          <a:p>
            <a:pPr marL="171450" indent="-171450" fontAlgn="base">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After a few minutes offer some summary comments and move to next slide</a:t>
            </a:r>
          </a:p>
          <a:p>
            <a:pPr fontAlgn="base"/>
            <a:endParaRPr lang="en-CA"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How can we support those patients who are may be ambivalent, resistant to engaging in treatment or stopping long term?</a:t>
            </a:r>
          </a:p>
        </p:txBody>
      </p:sp>
      <p:sp>
        <p:nvSpPr>
          <p:cNvPr id="4" name="Slide Number Placeholder 3">
            <a:extLst>
              <a:ext uri="{FF2B5EF4-FFF2-40B4-BE49-F238E27FC236}">
                <a16:creationId xmlns:a16="http://schemas.microsoft.com/office/drawing/2014/main" id="{3CE076F6-9B23-1C4D-6579-2F939D31174F}"/>
              </a:ext>
            </a:extLst>
          </p:cNvPr>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2930105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78B22ED8-E3DC-4766-8CD4-E07A4E302B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057AB012-D929-4E28-A11E-02EE31343CD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fontAlgn="base"/>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[This slide can use to debrief following white-board exercise]</a:t>
            </a:r>
          </a:p>
          <a:p>
            <a:pPr fontAlgn="base"/>
            <a:endParaRPr lang="en-CA"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Key points:</a:t>
            </a:r>
          </a:p>
          <a:p>
            <a:pPr marL="171450" indent="-171450" fontAlgn="base">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There are numerous barriers for anyone to stop smoking, some real, some perceived.</a:t>
            </a:r>
          </a:p>
          <a:p>
            <a:pPr marL="171450" indent="-171450" fontAlgn="base">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There are factors that are commonly reported by patients with SMI that we can anticipate being challenging. These include boredom, smoking to relieve stress or to cope, and being around peers who smoke. </a:t>
            </a:r>
          </a:p>
          <a:p>
            <a:pPr fontAlgn="base"/>
            <a:endParaRPr lang="en-GB" sz="1200"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Key points</a:t>
            </a:r>
          </a:p>
          <a:p>
            <a:pPr marL="171450" indent="-171450">
              <a:buFont typeface="Arial" panose="020B0604020202020204" pitchFamily="34" charset="0"/>
              <a:buChar char="•"/>
            </a:pPr>
            <a:r>
              <a:rPr lang="en-GB" sz="1200" b="0" dirty="0">
                <a:latin typeface="Arial" panose="020B0604020202020204" pitchFamily="34" charset="0"/>
                <a:cs typeface="Arial" panose="020B0604020202020204" pitchFamily="34" charset="0"/>
              </a:rPr>
              <a:t>Having other coping mechanisms can be difficult and smoking is used as ‘time out’ or ‘it’s the only thing I do’</a:t>
            </a:r>
          </a:p>
          <a:p>
            <a:pPr marL="171450" indent="-171450">
              <a:buFont typeface="Arial" panose="020B0604020202020204" pitchFamily="34" charset="0"/>
              <a:buChar char="•"/>
            </a:pPr>
            <a:r>
              <a:rPr lang="en-GB" sz="1200" b="0" dirty="0">
                <a:latin typeface="Arial" panose="020B0604020202020204" pitchFamily="34" charset="0"/>
                <a:cs typeface="Arial" panose="020B0604020202020204" pitchFamily="34" charset="0"/>
              </a:rPr>
              <a:t>Confusion between habit and lack of knowledge of the addictiveness of nicotine</a:t>
            </a:r>
          </a:p>
          <a:p>
            <a:pPr marL="171450" indent="-171450">
              <a:buFont typeface="Arial" panose="020B0604020202020204" pitchFamily="34" charset="0"/>
              <a:buChar char="•"/>
            </a:pPr>
            <a:r>
              <a:rPr lang="en-GB" sz="1200" b="0" dirty="0">
                <a:latin typeface="Arial" panose="020B0604020202020204" pitchFamily="34" charset="0"/>
                <a:cs typeface="Arial" panose="020B0604020202020204" pitchFamily="34" charset="0"/>
              </a:rPr>
              <a:t>Peers smoke, method of connecting to others </a:t>
            </a:r>
          </a:p>
          <a:p>
            <a:pPr marL="171450" indent="-171450">
              <a:buFont typeface="Arial" panose="020B0604020202020204" pitchFamily="34" charset="0"/>
              <a:buChar char="•"/>
            </a:pPr>
            <a:r>
              <a:rPr lang="en-GB" sz="1200" b="0" dirty="0">
                <a:latin typeface="Arial" panose="020B0604020202020204" pitchFamily="34" charset="0"/>
                <a:cs typeface="Arial" panose="020B0604020202020204" pitchFamily="34" charset="0"/>
              </a:rPr>
              <a:t>Underestimate the harm smoking</a:t>
            </a:r>
          </a:p>
          <a:p>
            <a:pPr marL="171450" indent="-171450">
              <a:buFont typeface="Arial" panose="020B0604020202020204" pitchFamily="34" charset="0"/>
              <a:buChar char="•"/>
            </a:pPr>
            <a:r>
              <a:rPr lang="en-GB" sz="1200" b="0" dirty="0">
                <a:latin typeface="Arial" panose="020B0604020202020204" pitchFamily="34" charset="0"/>
                <a:cs typeface="Arial" panose="020B0604020202020204" pitchFamily="34" charset="0"/>
              </a:rPr>
              <a:t>Lack of interests/unemployment leads to boredom - smoking is their activity</a:t>
            </a:r>
          </a:p>
          <a:p>
            <a:pPr marL="171450" indent="-171450">
              <a:buFont typeface="Arial" panose="020B0604020202020204" pitchFamily="34" charset="0"/>
              <a:buChar char="•"/>
            </a:pPr>
            <a:r>
              <a:rPr lang="en-GB" sz="1200" b="0" dirty="0">
                <a:latin typeface="Arial" panose="020B0604020202020204" pitchFamily="34" charset="0"/>
                <a:cs typeface="Arial" panose="020B0604020202020204" pitchFamily="34" charset="0"/>
              </a:rPr>
              <a:t>HCP’s knowledge and sometimes negative messaging around using NRT/E-Cigarette</a:t>
            </a:r>
          </a:p>
          <a:p>
            <a:pPr marL="171450" indent="-171450">
              <a:buFont typeface="Arial" panose="020B0604020202020204" pitchFamily="34" charset="0"/>
              <a:buChar cha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indent="0">
              <a:buFont typeface="Arial" panose="020B0604020202020204" pitchFamily="34" charset="0"/>
              <a:buNone/>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There are also underlying factors for smoking which we will have a closer look at. </a:t>
            </a:r>
          </a:p>
          <a:p>
            <a:pPr marL="171450" indent="-171450">
              <a:buFont typeface="Arial" panose="020B0604020202020204" pitchFamily="34" charset="0"/>
              <a:buChar char="•"/>
            </a:pPr>
            <a:endParaRPr lang="en-GB" sz="1200" b="0" dirty="0">
              <a:latin typeface="Arial" panose="020B0604020202020204" pitchFamily="34" charset="0"/>
              <a:cs typeface="Arial" panose="020B0604020202020204" pitchFamily="34" charset="0"/>
            </a:endParaRPr>
          </a:p>
          <a:p>
            <a:endParaRPr lang="en-GB" sz="1200" b="0" dirty="0">
              <a:latin typeface="Arial" panose="020B0604020202020204" pitchFamily="34" charset="0"/>
              <a:cs typeface="Arial" panose="020B0604020202020204" pitchFamily="34" charset="0"/>
            </a:endParaRPr>
          </a:p>
          <a:p>
            <a:endParaRPr lang="en-GB" sz="1200" b="0" dirty="0">
              <a:latin typeface="Arial" panose="020B0604020202020204" pitchFamily="34" charset="0"/>
              <a:cs typeface="Arial" panose="020B0604020202020204" pitchFamily="34" charset="0"/>
            </a:endParaRPr>
          </a:p>
          <a:p>
            <a:pPr eaLnBrk="1" hangingPunct="1">
              <a:lnSpc>
                <a:spcPct val="90000"/>
              </a:lnSpc>
              <a:spcBef>
                <a:spcPct val="0"/>
              </a:spcBef>
            </a:pPr>
            <a:endParaRPr lang="en-US" altLang="en-US" sz="1200" dirty="0">
              <a:latin typeface="Arial" panose="020B0604020202020204" pitchFamily="34" charset="0"/>
              <a:cs typeface="Arial" panose="020B0604020202020204" pitchFamily="34" charset="0"/>
            </a:endParaRPr>
          </a:p>
          <a:p>
            <a:pPr eaLnBrk="1" hangingPunct="1">
              <a:lnSpc>
                <a:spcPct val="90000"/>
              </a:lnSpc>
              <a:spcBef>
                <a:spcPct val="0"/>
              </a:spcBef>
            </a:pPr>
            <a:endParaRPr lang="en-US" altLang="en-US" sz="1200" dirty="0">
              <a:latin typeface="Arial" panose="020B0604020202020204" pitchFamily="34" charset="0"/>
              <a:cs typeface="Arial" panose="020B0604020202020204" pitchFamily="34" charset="0"/>
            </a:endParaRPr>
          </a:p>
          <a:p>
            <a:pPr eaLnBrk="1" hangingPunct="1">
              <a:lnSpc>
                <a:spcPct val="90000"/>
              </a:lnSpc>
              <a:spcBef>
                <a:spcPct val="0"/>
              </a:spcBef>
            </a:pPr>
            <a:endParaRPr lang="en-US" altLang="en-US" sz="1200" dirty="0">
              <a:latin typeface="Arial" panose="020B0604020202020204" pitchFamily="34" charset="0"/>
              <a:cs typeface="Arial" panose="020B0604020202020204" pitchFamily="34" charset="0"/>
            </a:endParaRPr>
          </a:p>
        </p:txBody>
      </p:sp>
      <p:sp>
        <p:nvSpPr>
          <p:cNvPr id="31748" name="Slide Number Placeholder 3">
            <a:extLst>
              <a:ext uri="{FF2B5EF4-FFF2-40B4-BE49-F238E27FC236}">
                <a16:creationId xmlns:a16="http://schemas.microsoft.com/office/drawing/2014/main" id="{22931860-0482-4830-AA8A-4F38D957EA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cs typeface="Geneva" pitchFamily="6" charset="0"/>
              </a:defRPr>
            </a:lvl1pPr>
            <a:lvl2pPr marL="742950" indent="-285750">
              <a:spcBef>
                <a:spcPct val="30000"/>
              </a:spcBef>
              <a:defRPr sz="1200">
                <a:solidFill>
                  <a:schemeClr val="tx1"/>
                </a:solidFill>
                <a:latin typeface="Calibri" panose="020F0502020204030204" pitchFamily="34" charset="0"/>
                <a:ea typeface="Geneva" pitchFamily="6" charset="0"/>
                <a:cs typeface="Geneva" pitchFamily="6" charset="0"/>
              </a:defRPr>
            </a:lvl2pPr>
            <a:lvl3pPr marL="1143000" indent="-228600">
              <a:spcBef>
                <a:spcPct val="30000"/>
              </a:spcBef>
              <a:defRPr sz="1200">
                <a:solidFill>
                  <a:schemeClr val="tx1"/>
                </a:solidFill>
                <a:latin typeface="Calibri" panose="020F0502020204030204" pitchFamily="34" charset="0"/>
                <a:ea typeface="Geneva" pitchFamily="6" charset="0"/>
                <a:cs typeface="Geneva" pitchFamily="6" charset="0"/>
              </a:defRPr>
            </a:lvl3pPr>
            <a:lvl4pPr marL="1600200" indent="-228600">
              <a:spcBef>
                <a:spcPct val="30000"/>
              </a:spcBef>
              <a:defRPr sz="1200">
                <a:solidFill>
                  <a:schemeClr val="tx1"/>
                </a:solidFill>
                <a:latin typeface="Calibri" panose="020F0502020204030204" pitchFamily="34" charset="0"/>
                <a:ea typeface="Geneva" pitchFamily="6" charset="0"/>
                <a:cs typeface="Geneva" pitchFamily="6" charset="0"/>
              </a:defRPr>
            </a:lvl4pPr>
            <a:lvl5pPr marL="2057400" indent="-228600">
              <a:spcBef>
                <a:spcPct val="30000"/>
              </a:spcBef>
              <a:defRPr sz="1200">
                <a:solidFill>
                  <a:schemeClr val="tx1"/>
                </a:solidFill>
                <a:latin typeface="Calibri" panose="020F0502020204030204" pitchFamily="34" charset="0"/>
                <a:ea typeface="Geneva" pitchFamily="6" charset="0"/>
                <a:cs typeface="Geneva" pitchFamily="6"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9pPr>
          </a:lstStyle>
          <a:p>
            <a:pPr>
              <a:spcBef>
                <a:spcPct val="0"/>
              </a:spcBef>
            </a:pPr>
            <a:fld id="{78A2E8DF-660A-4FE3-9C02-CE6355D9C9BE}" type="slidenum">
              <a:rPr lang="en-US" altLang="en-US"/>
              <a:pPr>
                <a:spcBef>
                  <a:spcPct val="0"/>
                </a:spcBef>
              </a:pPr>
              <a:t>22</a:t>
            </a:fld>
            <a:endParaRPr lang="en-US" altLang="en-US" dirty="0"/>
          </a:p>
        </p:txBody>
      </p:sp>
    </p:spTree>
    <p:extLst>
      <p:ext uri="{BB962C8B-B14F-4D97-AF65-F5344CB8AC3E}">
        <p14:creationId xmlns:p14="http://schemas.microsoft.com/office/powerpoint/2010/main" val="34735685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420C8-853E-620C-E945-D2C90559E5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8C8BE-A19F-0E5E-B517-C937680220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4DAEF5-7B66-EB08-C9CE-64B6E5962917}"/>
              </a:ext>
            </a:extLst>
          </p:cNvPr>
          <p:cNvSpPr>
            <a:spLocks noGrp="1"/>
          </p:cNvSpPr>
          <p:nvPr>
            <p:ph type="body" idx="1"/>
          </p:nvPr>
        </p:nvSpPr>
        <p:spPr/>
        <p:txBody>
          <a:bodyPr>
            <a:normAutofit fontScale="40000" lnSpcReduction="20000"/>
          </a:bodyPr>
          <a:lstStyle/>
          <a:p>
            <a:r>
              <a:rPr lang="en-US" sz="1200" i="0" spc="0" baseline="0" dirty="0">
                <a:latin typeface="Arial" panose="020B0604020202020204" pitchFamily="34" charset="0"/>
                <a:cs typeface="Arial" panose="020B0604020202020204" pitchFamily="34" charset="0"/>
              </a:rPr>
              <a:t>It is unlikely that patients will have arrived at hospital with the intention to stop smoking, we must acknowledge this and recognise the challenges people who smoke will face with forced abstinence. </a:t>
            </a:r>
          </a:p>
          <a:p>
            <a:endParaRPr lang="en-US" sz="1200" b="1" i="0" spc="0" baseline="0" dirty="0">
              <a:latin typeface="Arial" panose="020B0604020202020204" pitchFamily="34" charset="0"/>
              <a:cs typeface="Arial" panose="020B0604020202020204" pitchFamily="34" charset="0"/>
            </a:endParaRPr>
          </a:p>
          <a:p>
            <a:pPr marL="0" lvl="0" indent="0">
              <a:spcBef>
                <a:spcPts val="1045"/>
              </a:spcBef>
              <a:buClr>
                <a:srgbClr val="00AEEF"/>
              </a:buClr>
              <a:buSzPts val="900"/>
              <a:buFont typeface="Zapf Dingbats"/>
              <a:buNone/>
              <a:tabLst>
                <a:tab pos="1154430" algn="l"/>
              </a:tabLst>
            </a:pPr>
            <a:r>
              <a:rPr lang="en-US" sz="1200" b="1" i="0" spc="0" baseline="0" dirty="0">
                <a:solidFill>
                  <a:srgbClr val="231F20"/>
                </a:solidFill>
                <a:effectLst/>
                <a:latin typeface="Arial" panose="020B0604020202020204" pitchFamily="34" charset="0"/>
                <a:ea typeface="Zapf Dingbats"/>
                <a:cs typeface="Arial" panose="020B0604020202020204" pitchFamily="34" charset="0"/>
              </a:rPr>
              <a:t>Explore concerns and benefits</a:t>
            </a:r>
            <a:endParaRPr lang="en-US" sz="1200" b="1" i="0" spc="0" baseline="0" dirty="0">
              <a:solidFill>
                <a:schemeClr val="bg1"/>
              </a:solidFill>
              <a:effectLst/>
              <a:latin typeface="Arial" panose="020B0604020202020204" pitchFamily="34" charset="0"/>
              <a:ea typeface="Zapf Dingbats"/>
              <a:cs typeface="Arial" panose="020B0604020202020204" pitchFamily="34" charset="0"/>
            </a:endParaRPr>
          </a:p>
          <a:p>
            <a:pPr marL="171450" lvl="0" indent="-171450">
              <a:spcBef>
                <a:spcPts val="1045"/>
              </a:spcBef>
              <a:buClr>
                <a:srgbClr val="00AEEF"/>
              </a:buClr>
              <a:buSzPts val="900"/>
              <a:buFont typeface="Arial" panose="020B0604020202020204" pitchFamily="34" charset="0"/>
              <a:buChar char="•"/>
              <a:tabLst>
                <a:tab pos="1154430" algn="l"/>
              </a:tabLst>
            </a:pPr>
            <a:r>
              <a:rPr lang="en-US" sz="1200" i="1" spc="0" baseline="0" dirty="0">
                <a:solidFill>
                  <a:schemeClr val="bg1"/>
                </a:solidFill>
                <a:latin typeface="Arial" panose="020B0604020202020204" pitchFamily="34" charset="0"/>
                <a:cs typeface="Arial" panose="020B0604020202020204" pitchFamily="34" charset="0"/>
              </a:rPr>
              <a:t>“What worries you about not being able to smoke whilst you are in hospital?”</a:t>
            </a:r>
          </a:p>
          <a:p>
            <a:pPr marL="171450" lvl="0" indent="-171450">
              <a:spcBef>
                <a:spcPts val="1045"/>
              </a:spcBef>
              <a:buClr>
                <a:srgbClr val="00AEEF"/>
              </a:buClr>
              <a:buSzPts val="900"/>
              <a:buFont typeface="Arial" panose="020B0604020202020204" pitchFamily="34" charset="0"/>
              <a:buChar char="•"/>
              <a:tabLst>
                <a:tab pos="1154430" algn="l"/>
              </a:tabLst>
            </a:pPr>
            <a:r>
              <a:rPr lang="en-US" sz="1200" i="1" spc="0" baseline="0" dirty="0">
                <a:solidFill>
                  <a:schemeClr val="bg1"/>
                </a:solidFill>
                <a:latin typeface="Arial" panose="020B0604020202020204" pitchFamily="34" charset="0"/>
                <a:cs typeface="Arial" panose="020B0604020202020204" pitchFamily="34" charset="0"/>
              </a:rPr>
              <a:t>“What would help or how could you overcome these difficulties?”</a:t>
            </a:r>
            <a:endParaRPr lang="en-US" sz="1200" b="0" i="1" spc="0" baseline="0" dirty="0">
              <a:solidFill>
                <a:srgbClr val="231F20"/>
              </a:solidFill>
              <a:effectLst/>
              <a:latin typeface="Arial" panose="020B0604020202020204" pitchFamily="34" charset="0"/>
              <a:cs typeface="Arial" panose="020B0604020202020204" pitchFamily="34" charset="0"/>
            </a:endParaRPr>
          </a:p>
          <a:p>
            <a:pPr marL="0" lvl="0" indent="0">
              <a:spcBef>
                <a:spcPts val="1045"/>
              </a:spcBef>
              <a:buClr>
                <a:srgbClr val="00AEEF"/>
              </a:buClr>
              <a:buSzPts val="900"/>
              <a:buFont typeface="Zapf Dingbats"/>
              <a:buNone/>
              <a:tabLst>
                <a:tab pos="1154430" algn="l"/>
              </a:tabLst>
            </a:pPr>
            <a:r>
              <a:rPr lang="en-CA" sz="1200" b="0" i="0" spc="0" baseline="0" dirty="0">
                <a:solidFill>
                  <a:schemeClr val="tx1"/>
                </a:solidFill>
                <a:effectLst/>
                <a:latin typeface="Arial" panose="020B0604020202020204" pitchFamily="34" charset="0"/>
                <a:ea typeface="Zapf Dingbats"/>
                <a:cs typeface="Arial" panose="020B0604020202020204" pitchFamily="34" charset="0"/>
              </a:rPr>
              <a:t>OR</a:t>
            </a:r>
          </a:p>
          <a:p>
            <a:pPr marL="171450" lvl="0" indent="-171450">
              <a:spcBef>
                <a:spcPts val="1045"/>
              </a:spcBef>
              <a:buClr>
                <a:srgbClr val="00AEEF"/>
              </a:buClr>
              <a:buSzPts val="900"/>
              <a:buFont typeface="Arial" panose="020B0604020202020204" pitchFamily="34" charset="0"/>
              <a:buChar char="•"/>
              <a:tabLst>
                <a:tab pos="1154430"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“What are some of the good things that smoking does for you?” </a:t>
            </a:r>
          </a:p>
          <a:p>
            <a:pPr marL="171450" lvl="0" indent="-171450">
              <a:spcBef>
                <a:spcPts val="1045"/>
              </a:spcBef>
              <a:buClr>
                <a:srgbClr val="00AEEF"/>
              </a:buClr>
              <a:buSzPts val="900"/>
              <a:buFont typeface="Arial" panose="020B0604020202020204" pitchFamily="34" charset="0"/>
              <a:buChar char="•"/>
              <a:tabLst>
                <a:tab pos="1154430"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“What are some of the not so good things?”</a:t>
            </a:r>
            <a:endParaRPr lang="en-CA" sz="1200" b="0" i="1"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marL="171450" lvl="0" indent="-171450">
              <a:spcBef>
                <a:spcPts val="1045"/>
              </a:spcBef>
              <a:buClr>
                <a:srgbClr val="00AEEF"/>
              </a:buClr>
              <a:buSzPts val="900"/>
              <a:buFont typeface="Arial" panose="020B0604020202020204" pitchFamily="34" charset="0"/>
              <a:buChar char="•"/>
              <a:tabLst>
                <a:tab pos="1154430"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“What do you think would you like to do about your smoking?”</a:t>
            </a:r>
            <a:endParaRPr lang="en-CA" sz="1200" b="0" i="1" spc="0" baseline="0" dirty="0">
              <a:effectLst/>
              <a:latin typeface="Arial" panose="020B0604020202020204" pitchFamily="34" charset="0"/>
              <a:ea typeface="Arial" panose="020B0604020202020204" pitchFamily="34" charset="0"/>
              <a:cs typeface="Arial" panose="020B0604020202020204" pitchFamily="34" charset="0"/>
            </a:endParaRPr>
          </a:p>
          <a:p>
            <a:pPr marL="0" marR="1096645" lvl="0" indent="0">
              <a:lnSpc>
                <a:spcPct val="123000"/>
              </a:lnSpc>
              <a:spcBef>
                <a:spcPts val="1045"/>
              </a:spcBef>
              <a:spcAft>
                <a:spcPts val="0"/>
              </a:spcAft>
              <a:buClr>
                <a:srgbClr val="00AEEF"/>
              </a:buClr>
              <a:buSzPts val="900"/>
              <a:buFont typeface="Zapf Dingbats"/>
              <a:buNone/>
              <a:tabLst>
                <a:tab pos="1146810" algn="l"/>
                <a:tab pos="1155065" algn="l"/>
              </a:tabLst>
            </a:pPr>
            <a:endParaRPr lang="en-US" sz="1200" b="0" i="0" spc="0" baseline="0" dirty="0">
              <a:solidFill>
                <a:srgbClr val="231F20"/>
              </a:solidFill>
              <a:effectLst/>
              <a:latin typeface="Arial" panose="020B0604020202020204" pitchFamily="34" charset="0"/>
              <a:ea typeface="Zapf Dingbats"/>
              <a:cs typeface="Arial" panose="020B0604020202020204" pitchFamily="34" charset="0"/>
            </a:endParaRPr>
          </a:p>
          <a:p>
            <a:pPr marL="0" marR="1096645" lvl="0" indent="0">
              <a:lnSpc>
                <a:spcPct val="123000"/>
              </a:lnSpc>
              <a:spcBef>
                <a:spcPts val="1045"/>
              </a:spcBef>
              <a:spcAft>
                <a:spcPts val="0"/>
              </a:spcAft>
              <a:buClr>
                <a:srgbClr val="00AEEF"/>
              </a:buClr>
              <a:buSzPts val="900"/>
              <a:buFont typeface="Zapf Dingbats"/>
              <a:buNone/>
              <a:tabLst>
                <a:tab pos="1146810" algn="l"/>
                <a:tab pos="1155065" algn="l"/>
              </a:tabLst>
            </a:pPr>
            <a:r>
              <a:rPr lang="en-US" sz="1200" b="1" i="0" spc="0" baseline="0" dirty="0">
                <a:solidFill>
                  <a:srgbClr val="231F20"/>
                </a:solidFill>
                <a:effectLst/>
                <a:latin typeface="Arial" panose="020B0604020202020204" pitchFamily="34" charset="0"/>
                <a:ea typeface="Zapf Dingbats"/>
                <a:cs typeface="Arial" panose="020B0604020202020204" pitchFamily="34" charset="0"/>
              </a:rPr>
              <a:t>Support self-efficacy: help the patient identify what their personal reasons for stopping might be</a:t>
            </a:r>
          </a:p>
          <a:p>
            <a:pPr marL="171450" marR="1096645" lvl="0" indent="-171450">
              <a:lnSpc>
                <a:spcPct val="123000"/>
              </a:lnSpc>
              <a:spcBef>
                <a:spcPts val="1045"/>
              </a:spcBef>
              <a:spcAft>
                <a:spcPts val="0"/>
              </a:spcAft>
              <a:buClr>
                <a:srgbClr val="00AEEF"/>
              </a:buClr>
              <a:buSzPts val="900"/>
              <a:buFont typeface="Arial" panose="020B0604020202020204" pitchFamily="34" charset="0"/>
              <a:buChar char="•"/>
              <a:tabLst>
                <a:tab pos="1146810" algn="l"/>
                <a:tab pos="1155065" algn="l"/>
              </a:tabLst>
            </a:pPr>
            <a:r>
              <a:rPr lang="en-US" sz="1200" i="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For example: </a:t>
            </a: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“I know that you have a lot on your plate right now, and I understand thinking about stopping smoking for good might be too much to commit to right now.” </a:t>
            </a:r>
          </a:p>
          <a:p>
            <a:pPr marL="342900" marR="1096645" lvl="0" indent="-342900">
              <a:lnSpc>
                <a:spcPct val="123000"/>
              </a:lnSpc>
              <a:spcBef>
                <a:spcPts val="1045"/>
              </a:spcBef>
              <a:spcAft>
                <a:spcPts val="0"/>
              </a:spcAft>
              <a:buClr>
                <a:srgbClr val="00AEEF"/>
              </a:buClr>
              <a:buSzPts val="900"/>
              <a:buFont typeface="Zapf Dingbats"/>
              <a:buChar char="■"/>
              <a:tabLst>
                <a:tab pos="1146810" algn="l"/>
                <a:tab pos="1155065" algn="l"/>
              </a:tabLst>
            </a:pPr>
            <a:endParaRPr lang="en-US" sz="1200" b="1" i="0" spc="0" baseline="0" dirty="0">
              <a:solidFill>
                <a:srgbClr val="231F20"/>
              </a:solidFill>
              <a:effectLst/>
              <a:latin typeface="Arial" panose="020B0604020202020204" pitchFamily="34" charset="0"/>
              <a:ea typeface="Zapf Dingbats"/>
              <a:cs typeface="Arial" panose="020B0604020202020204" pitchFamily="34" charset="0"/>
            </a:endParaRPr>
          </a:p>
          <a:p>
            <a:pPr marL="0" marR="1096645" lvl="0" indent="0">
              <a:lnSpc>
                <a:spcPct val="123000"/>
              </a:lnSpc>
              <a:spcBef>
                <a:spcPts val="1045"/>
              </a:spcBef>
              <a:spcAft>
                <a:spcPts val="0"/>
              </a:spcAft>
              <a:buClr>
                <a:srgbClr val="00AEEF"/>
              </a:buClr>
              <a:buSzPts val="900"/>
              <a:buFont typeface="Zapf Dingbats"/>
              <a:buNone/>
              <a:tabLst>
                <a:tab pos="1146810" algn="l"/>
                <a:tab pos="1155065" algn="l"/>
              </a:tabLst>
            </a:pPr>
            <a:r>
              <a:rPr lang="en-US" sz="1200" b="1" i="0" spc="0" baseline="0" dirty="0">
                <a:solidFill>
                  <a:srgbClr val="231F20"/>
                </a:solidFill>
                <a:effectLst/>
                <a:latin typeface="Arial" panose="020B0604020202020204" pitchFamily="34" charset="0"/>
                <a:ea typeface="Zapf Dingbats"/>
                <a:cs typeface="Arial" panose="020B0604020202020204" pitchFamily="34" charset="0"/>
              </a:rPr>
              <a:t>Build on past successes. How long did they quit for, how much better did they feel, what worked well, what did they learn?</a:t>
            </a:r>
            <a:endParaRPr lang="en-CA" sz="1200" b="1" i="0" spc="0" baseline="0" dirty="0">
              <a:solidFill>
                <a:schemeClr val="tx1"/>
              </a:solidFill>
              <a:effectLst/>
              <a:latin typeface="Arial" panose="020B0604020202020204" pitchFamily="34" charset="0"/>
              <a:ea typeface="Zapf Dingbats"/>
              <a:cs typeface="Arial" panose="020B0604020202020204" pitchFamily="34" charset="0"/>
            </a:endParaRPr>
          </a:p>
          <a:p>
            <a:pPr marL="0" marR="1096645" lvl="0" indent="0">
              <a:lnSpc>
                <a:spcPct val="123000"/>
              </a:lnSpc>
              <a:spcBef>
                <a:spcPts val="1045"/>
              </a:spcBef>
              <a:spcAft>
                <a:spcPts val="0"/>
              </a:spcAft>
              <a:buClr>
                <a:srgbClr val="00AEEF"/>
              </a:buClr>
              <a:buSzPts val="900"/>
              <a:buFontTx/>
              <a:buNone/>
              <a:tabLst>
                <a:tab pos="1146810" algn="l"/>
                <a:tab pos="1155065" algn="l"/>
              </a:tabLst>
            </a:pPr>
            <a:r>
              <a:rPr lang="en-US" sz="1200" b="0" i="0"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“I know you stopped in the past. Tell me more about when you have stopped smoking in</a:t>
            </a:r>
            <a:r>
              <a:rPr lang="en-CA" sz="1200" b="0" i="0"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rPr>
              <a:t> </a:t>
            </a:r>
            <a:r>
              <a:rPr lang="en-US" sz="1200" b="0" i="0"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the past.”</a:t>
            </a:r>
            <a:endParaRPr lang="en-CA" sz="1200" b="0" i="0"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marL="0" marR="1096645" lvl="0" indent="0">
              <a:lnSpc>
                <a:spcPct val="123000"/>
              </a:lnSpc>
              <a:spcBef>
                <a:spcPts val="1045"/>
              </a:spcBef>
              <a:spcAft>
                <a:spcPts val="0"/>
              </a:spcAft>
              <a:buClr>
                <a:srgbClr val="00AEEF"/>
              </a:buClr>
              <a:buSzPts val="900"/>
              <a:buFontTx/>
              <a:buNone/>
              <a:tabLst>
                <a:tab pos="1146810" algn="l"/>
                <a:tab pos="1155065" algn="l"/>
              </a:tabLst>
            </a:pPr>
            <a:endParaRPr lang="en-CA" sz="1200" b="1" i="0" spc="0" baseline="0" dirty="0">
              <a:solidFill>
                <a:schemeClr val="tx1"/>
              </a:solidFill>
              <a:effectLst/>
              <a:latin typeface="Arial" panose="020B0604020202020204" pitchFamily="34" charset="0"/>
              <a:ea typeface="Zapf Dingbats"/>
              <a:cs typeface="Arial" panose="020B0604020202020204" pitchFamily="34" charset="0"/>
            </a:endParaRPr>
          </a:p>
          <a:p>
            <a:pPr marL="0" marR="1096645" lvl="0" indent="0">
              <a:lnSpc>
                <a:spcPct val="123000"/>
              </a:lnSpc>
              <a:spcBef>
                <a:spcPts val="1045"/>
              </a:spcBef>
              <a:spcAft>
                <a:spcPts val="0"/>
              </a:spcAft>
              <a:buClr>
                <a:srgbClr val="00AEEF"/>
              </a:buClr>
              <a:buSzPts val="900"/>
              <a:buFont typeface="Wingdings" pitchFamily="2" charset="2"/>
              <a:buNone/>
              <a:tabLst>
                <a:tab pos="1146810" algn="l"/>
                <a:tab pos="1155065" algn="l"/>
              </a:tabLst>
            </a:pPr>
            <a:r>
              <a:rPr lang="en-US" sz="1200" b="1" i="0" spc="0" baseline="0" dirty="0">
                <a:solidFill>
                  <a:srgbClr val="231F20"/>
                </a:solidFill>
                <a:effectLst/>
                <a:latin typeface="Arial" panose="020B0604020202020204" pitchFamily="34" charset="0"/>
                <a:ea typeface="Zapf Dingbats"/>
                <a:cs typeface="Arial" panose="020B0604020202020204" pitchFamily="34" charset="0"/>
              </a:rPr>
              <a:t>Ask permission to provide information</a:t>
            </a:r>
            <a:endParaRPr lang="en-CA" sz="1200" i="0" spc="0" baseline="0" dirty="0">
              <a:solidFill>
                <a:schemeClr val="tx1"/>
              </a:solidFill>
              <a:effectLst/>
              <a:latin typeface="Arial" panose="020B0604020202020204" pitchFamily="34" charset="0"/>
              <a:ea typeface="Zapf Dingbats"/>
              <a:cs typeface="Arial" panose="020B0604020202020204" pitchFamily="34" charset="0"/>
            </a:endParaRPr>
          </a:p>
          <a:p>
            <a:pPr marL="0" marR="1096645" lvl="0" indent="0">
              <a:lnSpc>
                <a:spcPct val="123000"/>
              </a:lnSpc>
              <a:spcBef>
                <a:spcPts val="1045"/>
              </a:spcBef>
              <a:spcAft>
                <a:spcPts val="0"/>
              </a:spcAft>
              <a:buClr>
                <a:srgbClr val="00AEEF"/>
              </a:buClr>
              <a:buSzPts val="900"/>
              <a:buFont typeface="Wingdings" pitchFamily="2" charset="2"/>
              <a:buNone/>
              <a:tabLst>
                <a:tab pos="1146810" algn="l"/>
                <a:tab pos="1155065" algn="l"/>
              </a:tabLst>
            </a:pPr>
            <a:r>
              <a:rPr lang="en-US" sz="1200" i="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For example: </a:t>
            </a: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“Would you like to hear about some strategies that can help you address(identify concern patient identified) when you quit?”</a:t>
            </a:r>
          </a:p>
          <a:p>
            <a:pPr marL="0" marR="1096645" lvl="0" indent="0" algn="l" defTabSz="457200" rtl="0" eaLnBrk="0" fontAlgn="base" latinLnBrk="0" hangingPunct="0">
              <a:lnSpc>
                <a:spcPct val="123000"/>
              </a:lnSpc>
              <a:spcBef>
                <a:spcPts val="1045"/>
              </a:spcBef>
              <a:spcAft>
                <a:spcPts val="0"/>
              </a:spcAft>
              <a:buClr>
                <a:srgbClr val="00AEEF"/>
              </a:buClr>
              <a:buSzPts val="900"/>
              <a:buFont typeface="Wingdings" pitchFamily="2" charset="2"/>
              <a:buNone/>
              <a:tabLst>
                <a:tab pos="1146810" algn="l"/>
                <a:tab pos="1155065" algn="l"/>
              </a:tabLst>
              <a:defRPr/>
            </a:pPr>
            <a:endParaRPr lang="en-US" sz="1200" b="1" i="0" spc="0" baseline="0" dirty="0">
              <a:solidFill>
                <a:srgbClr val="0092C8"/>
              </a:solidFill>
              <a:effectLst/>
              <a:latin typeface="Arial" panose="020B0604020202020204" pitchFamily="34" charset="0"/>
              <a:cs typeface="Arial" panose="020B0604020202020204" pitchFamily="34" charset="0"/>
            </a:endParaRPr>
          </a:p>
          <a:p>
            <a:pPr marL="0" marR="1096645" lvl="0" indent="0" algn="l" defTabSz="457200" rtl="0" eaLnBrk="0" fontAlgn="base" latinLnBrk="0" hangingPunct="0">
              <a:lnSpc>
                <a:spcPct val="123000"/>
              </a:lnSpc>
              <a:spcBef>
                <a:spcPts val="1045"/>
              </a:spcBef>
              <a:spcAft>
                <a:spcPts val="0"/>
              </a:spcAft>
              <a:buClr>
                <a:srgbClr val="00AEEF"/>
              </a:buClr>
              <a:buSzPts val="900"/>
              <a:buFont typeface="Wingdings" pitchFamily="2" charset="2"/>
              <a:buNone/>
              <a:tabLst>
                <a:tab pos="1146810" algn="l"/>
                <a:tab pos="1155065" algn="l"/>
              </a:tabLst>
              <a:defRPr/>
            </a:pPr>
            <a:r>
              <a:rPr lang="en-US" sz="1200" b="1" spc="0" baseline="0" dirty="0">
                <a:latin typeface="Arial" panose="020B0604020202020204" pitchFamily="34" charset="0"/>
                <a:cs typeface="Arial" panose="020B0604020202020204" pitchFamily="34" charset="0"/>
              </a:rPr>
              <a:t>Communicate </a:t>
            </a:r>
            <a:r>
              <a:rPr lang="en-US" sz="1200" b="1" spc="0" baseline="0" dirty="0">
                <a:solidFill>
                  <a:srgbClr val="005EB8"/>
                </a:solidFill>
                <a:latin typeface="Arial" panose="020B0604020202020204" pitchFamily="34" charset="0"/>
                <a:cs typeface="Arial" panose="020B0604020202020204" pitchFamily="34" charset="0"/>
              </a:rPr>
              <a:t>your confidence </a:t>
            </a:r>
            <a:r>
              <a:rPr lang="en-US" sz="1200" b="1" spc="0" baseline="0" dirty="0">
                <a:latin typeface="Arial" panose="020B0604020202020204" pitchFamily="34" charset="0"/>
                <a:cs typeface="Arial" panose="020B0604020202020204" pitchFamily="34" charset="0"/>
              </a:rPr>
              <a:t>in their ability to remain smokefree</a:t>
            </a:r>
          </a:p>
          <a:p>
            <a:pPr marL="171450" marR="1096645" lvl="0" indent="-171450">
              <a:lnSpc>
                <a:spcPct val="123000"/>
              </a:lnSpc>
              <a:spcBef>
                <a:spcPts val="1045"/>
              </a:spcBef>
              <a:spcAft>
                <a:spcPts val="0"/>
              </a:spcAft>
              <a:buClr>
                <a:srgbClr val="00AEEF"/>
              </a:buClr>
              <a:buSzPts val="900"/>
              <a:buFont typeface="Wingdings" pitchFamily="2" charset="2"/>
              <a:buChar char="§"/>
              <a:tabLst>
                <a:tab pos="1146810" algn="l"/>
                <a:tab pos="1155065" algn="l"/>
              </a:tabLst>
            </a:pPr>
            <a:endParaRPr lang="en-CA" sz="1200" i="0" dirty="0">
              <a:effectLst/>
              <a:latin typeface="Arial" panose="020B0604020202020204" pitchFamily="34" charset="0"/>
              <a:ea typeface="Arial" panose="020B0604020202020204" pitchFamily="34" charset="0"/>
              <a:cs typeface="Arial" panose="020B0604020202020204" pitchFamily="34" charset="0"/>
            </a:endParaRPr>
          </a:p>
          <a:p>
            <a:endParaRPr lang="en-US" dirty="0">
              <a:latin typeface="Century Gothic"/>
            </a:endParaRPr>
          </a:p>
        </p:txBody>
      </p:sp>
      <p:sp>
        <p:nvSpPr>
          <p:cNvPr id="4" name="Slide Number Placeholder 3">
            <a:extLst>
              <a:ext uri="{FF2B5EF4-FFF2-40B4-BE49-F238E27FC236}">
                <a16:creationId xmlns:a16="http://schemas.microsoft.com/office/drawing/2014/main" id="{041F3A8A-6BD8-20E0-462A-5252D9DDF1FA}"/>
              </a:ext>
            </a:extLst>
          </p:cNvPr>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841995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1637059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l">
              <a:buFont typeface="Arial" panose="020B0604020202020204" pitchFamily="34" charset="0"/>
              <a:buNone/>
            </a:pPr>
            <a:r>
              <a:rPr lang="en-CA" b="1" i="0" dirty="0">
                <a:solidFill>
                  <a:srgbClr val="4F5455"/>
                </a:solidFill>
                <a:effectLst/>
                <a:latin typeface="Arial" panose="020B0604020202020204" pitchFamily="34" charset="0"/>
                <a:cs typeface="Arial" panose="020B0604020202020204" pitchFamily="34" charset="0"/>
              </a:rPr>
              <a:t>Be empathetic &amp; non-judgemental </a:t>
            </a:r>
            <a:endParaRPr lang="en-CA" b="0" i="0" dirty="0">
              <a:solidFill>
                <a:srgbClr val="4F5455"/>
              </a:solidFill>
              <a:effectLst/>
              <a:latin typeface="Arial" panose="020B0604020202020204" pitchFamily="34" charset="0"/>
              <a:cs typeface="Arial" panose="020B0604020202020204" pitchFamily="34" charset="0"/>
            </a:endParaRPr>
          </a:p>
          <a:p>
            <a:pPr marL="171450" indent="-171450" algn="l">
              <a:buFont typeface="Arial" panose="020B0604020202020204" pitchFamily="34" charset="0"/>
              <a:buChar char="•"/>
            </a:pPr>
            <a:r>
              <a:rPr lang="en-CA" b="0" i="0" dirty="0">
                <a:solidFill>
                  <a:srgbClr val="4F5455"/>
                </a:solidFill>
                <a:effectLst/>
                <a:latin typeface="Arial" panose="020B0604020202020204" pitchFamily="34" charset="0"/>
                <a:cs typeface="Arial" panose="020B0604020202020204" pitchFamily="34" charset="0"/>
              </a:rPr>
              <a:t>It is essential to approach the situation with empathy. Being non-judgemental allows people to feel safe, which has a calming effect on their behaviour. This will help build trust between you and the person displaying challenging behaviour, creating an atmosphere where they are more likely to respond positively. </a:t>
            </a:r>
          </a:p>
          <a:p>
            <a:pPr algn="l">
              <a:buFont typeface="Arial" panose="020B0604020202020204" pitchFamily="34" charset="0"/>
              <a:buNone/>
            </a:pPr>
            <a:endParaRPr lang="en-CA" b="1" i="0" dirty="0">
              <a:solidFill>
                <a:srgbClr val="4F5455"/>
              </a:solidFill>
              <a:effectLst/>
              <a:latin typeface="Arial" panose="020B0604020202020204" pitchFamily="34" charset="0"/>
              <a:cs typeface="Arial" panose="020B0604020202020204" pitchFamily="34" charset="0"/>
            </a:endParaRPr>
          </a:p>
          <a:p>
            <a:pPr algn="l">
              <a:buFont typeface="Arial" panose="020B0604020202020204" pitchFamily="34" charset="0"/>
              <a:buNone/>
            </a:pPr>
            <a:r>
              <a:rPr lang="en-CA" b="1" i="0" dirty="0">
                <a:solidFill>
                  <a:srgbClr val="4F5455"/>
                </a:solidFill>
                <a:effectLst/>
                <a:latin typeface="Arial" panose="020B0604020202020204" pitchFamily="34" charset="0"/>
                <a:cs typeface="Arial" panose="020B0604020202020204" pitchFamily="34" charset="0"/>
              </a:rPr>
              <a:t>Calm verbal &amp; body language </a:t>
            </a:r>
            <a:endParaRPr lang="en-CA" b="0" i="0" dirty="0">
              <a:solidFill>
                <a:srgbClr val="4F5455"/>
              </a:solidFill>
              <a:effectLst/>
              <a:latin typeface="Arial" panose="020B0604020202020204" pitchFamily="34" charset="0"/>
              <a:cs typeface="Arial" panose="020B0604020202020204" pitchFamily="34" charset="0"/>
            </a:endParaRPr>
          </a:p>
          <a:p>
            <a:pPr marL="171450" indent="-171450" algn="l">
              <a:buFont typeface="Arial" panose="020B0604020202020204" pitchFamily="34" charset="0"/>
              <a:buChar char="•"/>
            </a:pPr>
            <a:r>
              <a:rPr lang="en-CA" b="0" i="0" dirty="0">
                <a:solidFill>
                  <a:srgbClr val="4F5455"/>
                </a:solidFill>
                <a:effectLst/>
                <a:latin typeface="Arial" panose="020B0604020202020204" pitchFamily="34" charset="0"/>
                <a:cs typeface="Arial" panose="020B0604020202020204" pitchFamily="34" charset="0"/>
              </a:rPr>
              <a:t>Your communication should be slow, clear, and deliberate in order to avoid any misinterpretations. Speak in an even tone of voice and maintain good eye contact. Be aware of your own body language; keep your arms open (not crossed as this may be perceived as confrontational) and smile when appropriate to show you are being friendly and supportive.</a:t>
            </a:r>
          </a:p>
          <a:p>
            <a:pPr algn="l">
              <a:buFont typeface="Arial" panose="020B0604020202020204" pitchFamily="34" charset="0"/>
              <a:buNone/>
            </a:pPr>
            <a:endParaRPr lang="en-CA" b="1" i="0" dirty="0">
              <a:solidFill>
                <a:srgbClr val="4F5455"/>
              </a:solidFill>
              <a:effectLst/>
              <a:latin typeface="Arial" panose="020B0604020202020204" pitchFamily="34" charset="0"/>
              <a:cs typeface="Arial" panose="020B0604020202020204" pitchFamily="34" charset="0"/>
            </a:endParaRPr>
          </a:p>
          <a:p>
            <a:pPr algn="l">
              <a:buFont typeface="Arial" panose="020B0604020202020204" pitchFamily="34" charset="0"/>
              <a:buNone/>
            </a:pPr>
            <a:r>
              <a:rPr lang="en-CA" b="1" i="0" dirty="0">
                <a:solidFill>
                  <a:srgbClr val="4F5455"/>
                </a:solidFill>
                <a:effectLst/>
                <a:latin typeface="Arial" panose="020B0604020202020204" pitchFamily="34" charset="0"/>
                <a:cs typeface="Arial" panose="020B0604020202020204" pitchFamily="34" charset="0"/>
              </a:rPr>
              <a:t>Active listening </a:t>
            </a:r>
            <a:endParaRPr lang="en-CA" b="0" i="0" dirty="0">
              <a:solidFill>
                <a:srgbClr val="4F5455"/>
              </a:solidFill>
              <a:effectLst/>
              <a:latin typeface="Arial" panose="020B0604020202020204" pitchFamily="34" charset="0"/>
              <a:cs typeface="Arial" panose="020B0604020202020204" pitchFamily="34" charset="0"/>
            </a:endParaRPr>
          </a:p>
          <a:p>
            <a:pPr marL="171450" indent="-171450" algn="l">
              <a:buFont typeface="Arial" panose="020B0604020202020204" pitchFamily="34" charset="0"/>
              <a:buChar char="•"/>
            </a:pPr>
            <a:r>
              <a:rPr lang="en-CA" b="0" i="0" dirty="0">
                <a:solidFill>
                  <a:srgbClr val="4F5455"/>
                </a:solidFill>
                <a:effectLst/>
                <a:latin typeface="Arial" panose="020B0604020202020204" pitchFamily="34" charset="0"/>
                <a:cs typeface="Arial" panose="020B0604020202020204" pitchFamily="34" charset="0"/>
              </a:rPr>
              <a:t>This involves actively engaging with what the other person is saying by focusing on their words and asking clarifying questions if needed. Doing so demonstrates that you are paying attention and that you understand their perspective on the situation which can help reduce any frustration or anger they may be feeling towards you or the situation itself. </a:t>
            </a:r>
          </a:p>
          <a:p>
            <a:pPr algn="l">
              <a:buFont typeface="Arial" panose="020B0604020202020204" pitchFamily="34" charset="0"/>
              <a:buNone/>
            </a:pPr>
            <a:endParaRPr lang="en-CA" b="1" i="0" dirty="0">
              <a:solidFill>
                <a:srgbClr val="4F5455"/>
              </a:solidFill>
              <a:effectLst/>
              <a:latin typeface="Arial" panose="020B0604020202020204" pitchFamily="34" charset="0"/>
              <a:cs typeface="Arial" panose="020B0604020202020204" pitchFamily="34" charset="0"/>
            </a:endParaRPr>
          </a:p>
          <a:p>
            <a:pPr algn="l">
              <a:buFont typeface="Arial" panose="020B0604020202020204" pitchFamily="34" charset="0"/>
              <a:buNone/>
            </a:pPr>
            <a:r>
              <a:rPr lang="en-CA" b="1" i="0" dirty="0">
                <a:solidFill>
                  <a:srgbClr val="4F5455"/>
                </a:solidFill>
                <a:effectLst/>
                <a:latin typeface="Arial" panose="020B0604020202020204" pitchFamily="34" charset="0"/>
                <a:cs typeface="Arial" panose="020B0604020202020204" pitchFamily="34" charset="0"/>
              </a:rPr>
              <a:t>Allow personal space</a:t>
            </a:r>
            <a:endParaRPr lang="en-CA" b="0" i="0" dirty="0">
              <a:solidFill>
                <a:srgbClr val="4F5455"/>
              </a:solidFill>
              <a:effectLst/>
              <a:latin typeface="Arial" panose="020B0604020202020204" pitchFamily="34" charset="0"/>
              <a:cs typeface="Arial" panose="020B0604020202020204" pitchFamily="34" charset="0"/>
            </a:endParaRPr>
          </a:p>
          <a:p>
            <a:pPr marL="171450" indent="-171450" algn="l">
              <a:buFont typeface="Arial" panose="020B0604020202020204" pitchFamily="34" charset="0"/>
              <a:buChar char="•"/>
            </a:pPr>
            <a:r>
              <a:rPr lang="en-CA" b="0" i="0" dirty="0">
                <a:solidFill>
                  <a:srgbClr val="4F5455"/>
                </a:solidFill>
                <a:effectLst/>
                <a:latin typeface="Arial" panose="020B0604020202020204" pitchFamily="34" charset="0"/>
                <a:cs typeface="Arial" panose="020B0604020202020204" pitchFamily="34" charset="0"/>
              </a:rPr>
              <a:t>Sometimes it may be necessary for someone who is displaying challenging behaviour to have some personal space until they have calmed down sufficiently. If someone feels threatened or unsafe then it could make matters worse when you try to intervene too quickly or forcefully. Allowing personal space respects their autonomy, whilst still providing supervised support for them.</a:t>
            </a:r>
          </a:p>
          <a:p>
            <a:pPr algn="l"/>
            <a:endParaRPr lang="en-CA" b="1" i="0" dirty="0">
              <a:solidFill>
                <a:srgbClr val="4F5455"/>
              </a:solidFill>
              <a:effectLst/>
              <a:latin typeface="Arial" panose="020B0604020202020204" pitchFamily="34" charset="0"/>
              <a:cs typeface="Arial" panose="020B0604020202020204" pitchFamily="34" charset="0"/>
            </a:endParaRPr>
          </a:p>
          <a:p>
            <a:pPr algn="l"/>
            <a:r>
              <a:rPr lang="en-CA" b="1" i="0" dirty="0">
                <a:solidFill>
                  <a:srgbClr val="4F5455"/>
                </a:solidFill>
                <a:effectLst/>
                <a:latin typeface="Arial" panose="020B0604020202020204" pitchFamily="34" charset="0"/>
                <a:cs typeface="Arial" panose="020B0604020202020204" pitchFamily="34" charset="0"/>
              </a:rPr>
              <a:t>Know your exit</a:t>
            </a:r>
          </a:p>
          <a:p>
            <a:pPr marL="171450" indent="-171450" algn="l">
              <a:buFont typeface="Arial" panose="020B0604020202020204" pitchFamily="34" charset="0"/>
              <a:buChar char="•"/>
            </a:pPr>
            <a:r>
              <a:rPr lang="en-CA" b="0" i="0" dirty="0">
                <a:solidFill>
                  <a:srgbClr val="4F5455"/>
                </a:solidFill>
                <a:effectLst/>
                <a:latin typeface="Arial" panose="020B0604020202020204" pitchFamily="34" charset="0"/>
                <a:cs typeface="Arial" panose="020B0604020202020204" pitchFamily="34" charset="0"/>
              </a:rPr>
              <a:t>Have a plan when entering a room as to the location of the exit, placing yourself in a position to be able to exit should it be necessary. </a:t>
            </a:r>
          </a:p>
          <a:p>
            <a:pPr algn="l">
              <a:buFont typeface="Arial" panose="020B0604020202020204" pitchFamily="34" charset="0"/>
              <a:buNone/>
            </a:pPr>
            <a:endParaRPr lang="en-CA" b="1" i="0" dirty="0">
              <a:solidFill>
                <a:srgbClr val="4F5455"/>
              </a:solidFill>
              <a:effectLst/>
              <a:latin typeface="Arial" panose="020B0604020202020204" pitchFamily="34" charset="0"/>
              <a:cs typeface="Arial" panose="020B0604020202020204" pitchFamily="34" charset="0"/>
            </a:endParaRPr>
          </a:p>
          <a:p>
            <a:pPr algn="l">
              <a:buFont typeface="Arial" panose="020B0604020202020204" pitchFamily="34" charset="0"/>
              <a:buNone/>
            </a:pPr>
            <a:r>
              <a:rPr lang="en-CA" b="1" i="0" dirty="0">
                <a:solidFill>
                  <a:srgbClr val="4F5455"/>
                </a:solidFill>
                <a:effectLst/>
                <a:latin typeface="Arial" panose="020B0604020202020204" pitchFamily="34" charset="0"/>
                <a:cs typeface="Arial" panose="020B0604020202020204" pitchFamily="34" charset="0"/>
              </a:rPr>
              <a:t>Use distraction techniques</a:t>
            </a:r>
            <a:endParaRPr lang="en-CA" b="0" i="0" dirty="0">
              <a:solidFill>
                <a:srgbClr val="4F5455"/>
              </a:solidFill>
              <a:effectLst/>
              <a:latin typeface="Arial" panose="020B0604020202020204" pitchFamily="34" charset="0"/>
              <a:cs typeface="Arial" panose="020B0604020202020204" pitchFamily="34" charset="0"/>
            </a:endParaRPr>
          </a:p>
          <a:p>
            <a:pPr marL="171450" indent="-171450" algn="l">
              <a:buFont typeface="Arial" panose="020B0604020202020204" pitchFamily="34" charset="0"/>
              <a:buChar char="•"/>
            </a:pPr>
            <a:r>
              <a:rPr lang="en-CA" b="0" i="0" dirty="0">
                <a:solidFill>
                  <a:srgbClr val="4F5455"/>
                </a:solidFill>
                <a:effectLst/>
                <a:latin typeface="Arial" panose="020B0604020202020204" pitchFamily="34" charset="0"/>
                <a:cs typeface="Arial" panose="020B0604020202020204" pitchFamily="34" charset="0"/>
              </a:rPr>
              <a:t>Distraction techniques are useful to help redirect energy away from challenging behaviour and towards something more positive. For example, if a person is agitated try giving them a task such as making a cup of tea or drawing. Suggesting alternative activities such as going for a walk or playing games also helps divert attention away from any negative emotions. </a:t>
            </a:r>
          </a:p>
          <a:p>
            <a:pPr algn="l">
              <a:buFont typeface="Arial" panose="020B0604020202020204" pitchFamily="34" charset="0"/>
              <a:buNone/>
            </a:pPr>
            <a:endParaRPr lang="en-CA" b="1" i="0" dirty="0">
              <a:solidFill>
                <a:srgbClr val="4F5455"/>
              </a:solidFill>
              <a:effectLst/>
              <a:latin typeface="Arial" panose="020B0604020202020204" pitchFamily="34" charset="0"/>
              <a:cs typeface="Arial" panose="020B0604020202020204" pitchFamily="34" charset="0"/>
            </a:endParaRPr>
          </a:p>
          <a:p>
            <a:pPr algn="l">
              <a:buFont typeface="Arial" panose="020B0604020202020204" pitchFamily="34" charset="0"/>
              <a:buNone/>
            </a:pPr>
            <a:r>
              <a:rPr lang="en-CA" b="1" i="0" dirty="0">
                <a:solidFill>
                  <a:srgbClr val="4F5455"/>
                </a:solidFill>
                <a:effectLst/>
                <a:latin typeface="Arial" panose="020B0604020202020204" pitchFamily="34" charset="0"/>
                <a:cs typeface="Arial" panose="020B0604020202020204" pitchFamily="34" charset="0"/>
              </a:rPr>
              <a:t>Setting boundaries &amp; offering choices</a:t>
            </a:r>
            <a:endParaRPr lang="en-CA" b="0" i="0" dirty="0">
              <a:solidFill>
                <a:srgbClr val="4F5455"/>
              </a:solidFill>
              <a:effectLst/>
              <a:latin typeface="Arial" panose="020B0604020202020204" pitchFamily="34" charset="0"/>
              <a:cs typeface="Arial" panose="020B0604020202020204" pitchFamily="34" charset="0"/>
            </a:endParaRPr>
          </a:p>
          <a:p>
            <a:pPr marL="171450" indent="-171450" algn="l">
              <a:buFont typeface="Arial" panose="020B0604020202020204" pitchFamily="34" charset="0"/>
              <a:buChar char="•"/>
            </a:pPr>
            <a:r>
              <a:rPr lang="en-CA" b="0" i="0" dirty="0">
                <a:solidFill>
                  <a:srgbClr val="4F5455"/>
                </a:solidFill>
                <a:effectLst/>
                <a:latin typeface="Arial" panose="020B0604020202020204" pitchFamily="34" charset="0"/>
                <a:cs typeface="Arial" panose="020B0604020202020204" pitchFamily="34" charset="0"/>
              </a:rPr>
              <a:t>Finally, it’s important when managing challenging behaviour that boundaries are set clearly and we offer choices so that individuals feel valued and empowered within their environment for effective communication (e.g.: “We need to stay here until we figure this out but would you like another drink while we work on it?”). </a:t>
            </a:r>
          </a:p>
          <a:p>
            <a:br>
              <a:rPr lang="en-CA"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2010239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b="1" dirty="0">
                <a:latin typeface="Arial" panose="020B0604020202020204" pitchFamily="34" charset="0"/>
                <a:cs typeface="Arial" panose="020B0604020202020204" pitchFamily="34" charset="0"/>
              </a:rPr>
              <a:t>[Animated Slide]</a:t>
            </a:r>
          </a:p>
          <a:p>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Note: </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This slide is courtesy of Mary Yates, Member of National Training Course Advisory Group </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All staff including TDAs working in mental health care settings should undertake de-escalation training before they start working in patient facing services. Here we highlight some of the key points to supplement this training. We can expect to encounter patients who are struggling to regulate their emotions; e.g. people who have been detained against their will, people who were expecting to be able to smoke in the hospital, patients who are floridly psychotic, or people who are in a manic phase etc. </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To help regulate the patient’s emotions, we should:</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Low and slow</a:t>
            </a:r>
          </a:p>
          <a:p>
            <a:r>
              <a:rPr lang="en-US" sz="1200" dirty="0">
                <a:latin typeface="Arial" panose="020B0604020202020204" pitchFamily="34" charset="0"/>
                <a:cs typeface="Arial" panose="020B0604020202020204" pitchFamily="34" charset="0"/>
              </a:rPr>
              <a:t>Model calm and respectful behaviour. We cannot help to emotionally regulate a person if we are unregulated ourselves. Breathe slowly and deeply and use the </a:t>
            </a:r>
            <a:r>
              <a:rPr lang="en-US" sz="1200" b="1" dirty="0">
                <a:latin typeface="Arial" panose="020B0604020202020204" pitchFamily="34" charset="0"/>
                <a:cs typeface="Arial" panose="020B0604020202020204" pitchFamily="34" charset="0"/>
              </a:rPr>
              <a:t>low and slow </a:t>
            </a:r>
            <a:r>
              <a:rPr lang="en-US" sz="1200" dirty="0">
                <a:latin typeface="Arial" panose="020B0604020202020204" pitchFamily="34" charset="0"/>
                <a:cs typeface="Arial" panose="020B0604020202020204" pitchFamily="34" charset="0"/>
              </a:rPr>
              <a:t>technique mentioned above; Give the patient your full attention and make sure your voice and body language is open and non-judgmental.</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Name it to Tame it</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effectLst/>
                <a:latin typeface="Arial" panose="020B0604020202020204" pitchFamily="34" charset="0"/>
                <a:cs typeface="Arial" panose="020B0604020202020204" pitchFamily="34" charset="0"/>
              </a:rPr>
              <a:t>“I can see you are upset about this”. "You seem to be quite angry, is that how you're feeling?" “I sense your frustration with this”. This helps the person to feel their emotions are recognised. Also, they might be unaware of how they are coming across, and the realisation that they seem angry can help to calm them down.</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Listen to them without interrupting. We should first apply empathetic listening - mainly consisting of encouraging nods, open body language and phrases such as "I can see how that would be frustrating" - and then comprehensive listening which is aimed at us understanding them, asking questions if needed. Sometimes repeating back what they say can be helpful, emphasising the fact that you're listening and hearing. Avoid countering what they say with "but", which can invalidate their feelings;</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Regulate to educate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effectLst/>
                <a:latin typeface="Arial" panose="020B0604020202020204" pitchFamily="34" charset="0"/>
                <a:cs typeface="Arial" panose="020B0604020202020204" pitchFamily="34" charset="0"/>
              </a:rPr>
              <a:t>Once you have helped them to calm down, you can then gently explain the limitations of your service or your expectations within it. “We cannot store your tobacco materials in the hospital, but I can keep them safe until your family visit later”. “We cannot take you out to smoke, however I can get you a vape that will go a long way to managing your cravings”. </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Ask them what outcome they would like, giving them back a sense of control.</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Grounding</a:t>
            </a:r>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00" dirty="0">
                <a:solidFill>
                  <a:srgbClr val="000000"/>
                </a:solidFill>
                <a:effectLst/>
                <a:latin typeface="Arial" panose="020B0604020202020204" pitchFamily="34" charset="0"/>
                <a:cs typeface="Arial" panose="020B0604020202020204" pitchFamily="34" charset="0"/>
              </a:rPr>
              <a:t>If people are still struggling to self-regulate, you could try some 'grounding' techniques to take them into the present: ask them to engage their senses by focusing on 5 things they can see, 4 things they can touch, 3 things they can hear, 2 things they can smell and 1 thing they can taste.</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If you feel unsafe, move away, letting the patient know what you are doing and seek support.</a:t>
            </a:r>
            <a:endParaRPr lang="en-GB" sz="1200" b="1"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3227250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C67EE-7AAD-B923-2BFC-81EC5AF7C8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D13F5C-DBF1-E732-506E-A0936671CF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5C42CC-A6DC-261D-3C3C-A3B13A18145F}"/>
              </a:ext>
            </a:extLst>
          </p:cNvPr>
          <p:cNvSpPr>
            <a:spLocks noGrp="1"/>
          </p:cNvSpPr>
          <p:nvPr>
            <p:ph type="body" idx="1"/>
          </p:nvPr>
        </p:nvSpPr>
        <p:spPr/>
        <p:txBody>
          <a:bodyPr>
            <a:normAutofit fontScale="25000" lnSpcReduction="20000"/>
          </a:bodyPr>
          <a:lstStyle/>
          <a:p>
            <a:r>
              <a:rPr lang="en-US" sz="1200" b="1" spc="0" baseline="0" dirty="0">
                <a:latin typeface="Arial" panose="020B0604020202020204" pitchFamily="34" charset="0"/>
                <a:cs typeface="Arial" panose="020B0604020202020204" pitchFamily="34" charset="0"/>
              </a:rPr>
              <a:t>[Walk through the five elements of the initial assessment and Treatment Plan. Direct participants to the checklist handout and details in the STP]</a:t>
            </a:r>
          </a:p>
          <a:p>
            <a:endParaRPr lang="en-US" sz="1200" b="1" spc="0" baseline="0" dirty="0">
              <a:latin typeface="Arial" panose="020B0604020202020204" pitchFamily="34" charset="0"/>
              <a:cs typeface="Arial" panose="020B0604020202020204" pitchFamily="34" charset="0"/>
            </a:endParaRPr>
          </a:p>
          <a:p>
            <a:r>
              <a:rPr lang="en-US" sz="1200" b="1" spc="0" baseline="0" dirty="0">
                <a:latin typeface="Arial" panose="020B0604020202020204" pitchFamily="34" charset="0"/>
                <a:cs typeface="Arial" panose="020B0604020202020204" pitchFamily="34" charset="0"/>
              </a:rPr>
              <a:t>1. Establish rapport and learn about how patient has been managing their abstinence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Spend the first few minutes of this visit to assess the patient’s ability to speak with you and establish rapport.</a:t>
            </a:r>
            <a:endParaRPr lang="en-CA" sz="1200" spc="0" baseline="0" dirty="0">
              <a:effectLst/>
              <a:latin typeface="Arial" panose="020B0604020202020204" pitchFamily="34" charset="0"/>
              <a:ea typeface="Arial" panose="020B0604020202020204" pitchFamily="34" charset="0"/>
              <a:cs typeface="Arial" panose="020B0604020202020204" pitchFamily="34" charset="0"/>
            </a:endParaRPr>
          </a:p>
          <a:p>
            <a:endPar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Establishing and building rapport is crucial for effective interactions with patients who smoke and has been shown to be directly linked to more successful outcomes. </a:t>
            </a:r>
            <a:endParaRPr lang="en-US" sz="1200" b="1" spc="0" baseline="0"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Introduce yourself to the patient:</a:t>
            </a:r>
            <a:endParaRPr lang="en-CA" sz="1200" b="0" spc="0" baseline="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 your role and the role of the Tobacco Dependence Team:</a:t>
            </a:r>
            <a:endParaRPr lang="en-US" sz="1200" b="0" spc="0" baseline="0"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Ask about how they have been doing with staying smokefree during their admission and discuss the response.</a:t>
            </a:r>
          </a:p>
          <a:p>
            <a:endParaRPr lang="en-US" sz="1200" b="1" spc="0" baseline="0" dirty="0">
              <a:latin typeface="Arial" panose="020B0604020202020204" pitchFamily="34" charset="0"/>
              <a:cs typeface="Arial" panose="020B0604020202020204" pitchFamily="34" charset="0"/>
            </a:endParaRPr>
          </a:p>
          <a:p>
            <a:r>
              <a:rPr lang="en-US" sz="1200" b="1" spc="0" baseline="0" dirty="0">
                <a:latin typeface="Arial" panose="020B0604020202020204" pitchFamily="34" charset="0"/>
                <a:cs typeface="Arial" panose="020B0604020202020204" pitchFamily="34" charset="0"/>
              </a:rPr>
              <a:t>2. Provide personalised advice and inform about available support </a:t>
            </a:r>
            <a:endParaRPr lang="en-US" sz="1200" b="1" spc="0" baseline="0" dirty="0">
              <a:solidFill>
                <a:schemeClr val="tx1"/>
              </a:solidFill>
              <a:effectLst/>
              <a:latin typeface="Arial" panose="020B0604020202020204" pitchFamily="34" charset="0"/>
              <a:cs typeface="Arial" panose="020B0604020202020204" pitchFamily="34" charset="0"/>
            </a:endParaRPr>
          </a:p>
          <a:p>
            <a:endParaRPr lang="en-US" sz="1200" b="0" spc="0" baseline="0" dirty="0">
              <a:solidFill>
                <a:schemeClr val="tx1"/>
              </a:solidFill>
              <a:effectLst/>
              <a:latin typeface="Arial" panose="020B0604020202020204" pitchFamily="34" charset="0"/>
              <a:cs typeface="Arial" panose="020B0604020202020204" pitchFamily="34" charset="0"/>
            </a:endParaRPr>
          </a:p>
          <a:p>
            <a:r>
              <a:rPr lang="en-US" sz="1200" b="1"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 personalised advice about the importance of being smokefree:</a:t>
            </a:r>
            <a:endParaRPr lang="en-CA" sz="1200" b="1" i="0"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“Staying smokefree is so important for your recovery and keeping you healthy. We know stopping smoking isn’t easy and we are here to help. Given your</a:t>
            </a:r>
            <a:r>
              <a:rPr lang="en-CA" sz="1200" b="0" i="0"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rPr>
              <a:t> </a:t>
            </a: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[condition: e.g. schizophrenia, depression, heart disease, diabetes], it’s really important for your recovery that you stay smokefree.”</a:t>
            </a:r>
            <a:endParaRPr lang="en-CA" sz="1200" b="0" i="1"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endParaRPr lang="en-CA" sz="1200" b="0" i="1"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b="1"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 that treating tobacco dependence is a standard of care in the NHS and inform about available support:</a:t>
            </a:r>
            <a:endParaRPr lang="en-CA" sz="1200" b="0" i="0"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“We treat all patients with tobacco dependence with nicotine vapes and or NRT to make them more comfortable during their stay in all NHS mental health hospitals. As the Tobacco Dependence Adviser at this hospital, I can support you with staying smokefree. We will also offer you support when you go home.”</a:t>
            </a:r>
            <a:endParaRPr lang="en-CA"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endParaRPr>
          </a:p>
          <a:p>
            <a:endParaRPr lang="en-CA"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endParaRPr>
          </a:p>
          <a:p>
            <a:r>
              <a:rPr lang="en-US" sz="1200" b="1"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 how tobacco dependence develops, and how assessing tobacco dependence can assist with the choice of stop smoking medication, and provide the patient with an understanding of what they need to overcome. You could say:</a:t>
            </a:r>
            <a:endParaRPr lang="en-CA" sz="1200" b="0" i="0"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“Most people who smoke are addicted. This means that your brain has become used to getting regular doses of nicotine. When you don’t get regular nicotine, you get unpleasant feelings. These are temporary withdrawal symptoms and these can make it difficult to manage.”</a:t>
            </a:r>
          </a:p>
          <a:p>
            <a:endPar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Reassure the patient that, with the use of proven medications and effective support, they will have a good chance of overcoming this.</a:t>
            </a:r>
            <a:endParaRPr lang="en-US" sz="1200" b="1" spc="0" baseline="0" dirty="0">
              <a:latin typeface="Arial" panose="020B0604020202020204" pitchFamily="34" charset="0"/>
              <a:cs typeface="Arial" panose="020B0604020202020204" pitchFamily="34" charset="0"/>
            </a:endParaRPr>
          </a:p>
          <a:p>
            <a:endParaRPr lang="en-US" sz="1200" b="1" spc="0" baseline="0" dirty="0">
              <a:latin typeface="Arial" panose="020B0604020202020204" pitchFamily="34" charset="0"/>
              <a:cs typeface="Arial" panose="020B0604020202020204" pitchFamily="34" charset="0"/>
            </a:endParaRPr>
          </a:p>
          <a:p>
            <a:pPr marL="228600" indent="-228600">
              <a:buAutoNum type="arabicPeriod" startAt="3"/>
            </a:pPr>
            <a:r>
              <a:rPr lang="en-US" sz="1200" b="1" spc="0" baseline="0" dirty="0">
                <a:latin typeface="Arial" panose="020B0604020202020204" pitchFamily="34" charset="0"/>
                <a:cs typeface="Arial" panose="020B0604020202020204" pitchFamily="34" charset="0"/>
              </a:rPr>
              <a:t>Conduct assessment</a:t>
            </a:r>
          </a:p>
          <a:p>
            <a:pPr marL="228600" indent="-228600">
              <a:buAutoNum type="arabicPeriod" startAt="3"/>
            </a:pPr>
            <a:endParaRPr lang="en-US" sz="1200" b="1" spc="0" baseline="0" dirty="0">
              <a:latin typeface="Arial" panose="020B0604020202020204" pitchFamily="34" charset="0"/>
              <a:cs typeface="Arial" panose="020B0604020202020204" pitchFamily="34" charset="0"/>
            </a:endParaRPr>
          </a:p>
          <a:p>
            <a:pPr marL="0" indent="0">
              <a:lnSpc>
                <a:spcPts val="2000"/>
              </a:lnSpc>
              <a:spcBef>
                <a:spcPts val="0"/>
              </a:spcBef>
              <a:spcAft>
                <a:spcPts val="0"/>
              </a:spcAft>
              <a:buClr>
                <a:srgbClr val="F79644"/>
              </a:buClr>
              <a:buFont typeface="Arial" panose="020B0604020202020204" pitchFamily="34" charset="0"/>
              <a:buNone/>
              <a:tabLst>
                <a:tab pos="1285875" algn="l"/>
              </a:tabLst>
            </a:pPr>
            <a:r>
              <a:rPr lang="en-CA" sz="1200" b="1" spc="0" baseline="0" dirty="0">
                <a:latin typeface="Arial" panose="020B0604020202020204" pitchFamily="34" charset="0"/>
                <a:cs typeface="Arial" panose="020B0604020202020204" pitchFamily="34" charset="0"/>
              </a:rPr>
              <a:t>Assess</a:t>
            </a:r>
            <a:r>
              <a:rPr lang="en-US" sz="1200" b="1" spc="0" baseline="0" dirty="0">
                <a:latin typeface="Arial" panose="020B0604020202020204" pitchFamily="34" charset="0"/>
                <a:cs typeface="Arial" panose="020B0604020202020204" pitchFamily="34" charset="0"/>
              </a:rPr>
              <a:t> level of tobacco dependence</a:t>
            </a:r>
          </a:p>
          <a:p>
            <a:pPr marL="0" indent="0">
              <a:lnSpc>
                <a:spcPts val="2000"/>
              </a:lnSpc>
              <a:spcBef>
                <a:spcPts val="0"/>
              </a:spcBef>
              <a:spcAft>
                <a:spcPts val="0"/>
              </a:spcAft>
              <a:buClr>
                <a:srgbClr val="F79644"/>
              </a:buClr>
              <a:buFontTx/>
              <a:buNone/>
              <a:tabLst>
                <a:tab pos="1285875" algn="l"/>
              </a:tabLst>
            </a:pPr>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To quickly assess tobacco dependence, ask the patient how many cigarettes per day they smoked, and how soon after waking they had their first cigarette of the day, prior to feeling unwell and being admitted to hospital. </a:t>
            </a:r>
            <a:endParaRPr lang="en-CA" sz="1200"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a:lnSpc>
                <a:spcPts val="2000"/>
              </a:lnSpc>
              <a:spcBef>
                <a:spcPts val="0"/>
              </a:spcBef>
              <a:spcAft>
                <a:spcPts val="0"/>
              </a:spcAft>
              <a:buClr>
                <a:srgbClr val="F79644"/>
              </a:buClr>
              <a:tabLst>
                <a:tab pos="1285875" algn="l"/>
              </a:tabLst>
            </a:pPr>
            <a:endParaRPr lang="en-US" sz="1200" b="1" spc="0" baseline="0" dirty="0">
              <a:latin typeface="Arial" panose="020B0604020202020204" pitchFamily="34" charset="0"/>
              <a:cs typeface="Arial" panose="020B0604020202020204" pitchFamily="34" charset="0"/>
            </a:endParaRPr>
          </a:p>
          <a:p>
            <a:pPr marL="0" indent="0">
              <a:lnSpc>
                <a:spcPts val="2000"/>
              </a:lnSpc>
              <a:spcBef>
                <a:spcPts val="0"/>
              </a:spcBef>
              <a:spcAft>
                <a:spcPts val="0"/>
              </a:spcAft>
              <a:buClr>
                <a:srgbClr val="F79644"/>
              </a:buClr>
              <a:buFont typeface="Arial" panose="020B0604020202020204" pitchFamily="34" charset="0"/>
              <a:buNone/>
              <a:tabLst>
                <a:tab pos="1285875" algn="l"/>
              </a:tabLst>
            </a:pPr>
            <a:r>
              <a:rPr lang="en-US" sz="1200" b="1" spc="0" baseline="0" dirty="0">
                <a:latin typeface="Arial" panose="020B0604020202020204" pitchFamily="34" charset="0"/>
                <a:cs typeface="Arial" panose="020B0604020202020204" pitchFamily="34" charset="0"/>
              </a:rPr>
              <a:t>Assess withdrawal symptoms and urges to smoke</a:t>
            </a:r>
          </a:p>
          <a:p>
            <a:pPr marR="1337945" lvl="0">
              <a:lnSpc>
                <a:spcPct val="123000"/>
              </a:lnSpc>
              <a:spcBef>
                <a:spcPts val="515"/>
              </a:spcBef>
              <a:spcAft>
                <a:spcPts val="0"/>
              </a:spcAft>
              <a:buClr>
                <a:srgbClr val="00AEEF"/>
              </a:buClr>
              <a:buSzPts val="900"/>
              <a:tabLst>
                <a:tab pos="1154430" algn="l"/>
              </a:tabLst>
            </a:pPr>
            <a:r>
              <a:rPr lang="en-US" sz="1200" spc="0" baseline="0" dirty="0">
                <a:solidFill>
                  <a:srgbClr val="231F20"/>
                </a:solidFill>
                <a:effectLst/>
                <a:latin typeface="Arial" panose="020B0604020202020204" pitchFamily="34" charset="0"/>
                <a:ea typeface="Zapf Dingbats"/>
                <a:cs typeface="Arial" panose="020B0604020202020204" pitchFamily="34" charset="0"/>
              </a:rPr>
              <a:t>Explain that many people that stop smoking experience a range of symptoms. You could ask the patient to describe symptoms they may have experienced during previous periods of abstinence, including how they managed them and how long they lasted:</a:t>
            </a:r>
            <a:endParaRPr lang="en-CA" sz="1200" spc="0" baseline="0" dirty="0">
              <a:latin typeface="Arial" panose="020B0604020202020204" pitchFamily="34" charset="0"/>
              <a:ea typeface="Zapf Dingbats"/>
              <a:cs typeface="Arial" panose="020B0604020202020204" pitchFamily="34" charset="0"/>
            </a:endParaRPr>
          </a:p>
          <a:p>
            <a:pPr marL="628650" marR="1337945" lvl="1" indent="-171450">
              <a:lnSpc>
                <a:spcPct val="123000"/>
              </a:lnSpc>
              <a:spcBef>
                <a:spcPts val="515"/>
              </a:spcBef>
              <a:spcAft>
                <a:spcPts val="0"/>
              </a:spcAft>
              <a:buClr>
                <a:srgbClr val="00AEEF"/>
              </a:buClr>
              <a:buSzPts val="900"/>
              <a:buFont typeface="Arial" panose="020B0604020202020204" pitchFamily="34" charset="0"/>
              <a:buChar char="•"/>
              <a:tabLst>
                <a:tab pos="1154430"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“Some people experience urges to smoke, anger, frustration, anxiety, increased appetite, restlessness, difficulty concentrating, headaches, , insomnia, constipation, tiredness, low energy or depressed mood.”</a:t>
            </a:r>
            <a:endParaRPr lang="en-CA" sz="1200" b="0" spc="0" baseline="0" dirty="0">
              <a:effectLst/>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endParaRPr lang="en-US" sz="1200" spc="0" baseline="0" dirty="0">
              <a:solidFill>
                <a:srgbClr val="231F20"/>
              </a:solidFill>
              <a:effectLst/>
              <a:latin typeface="Arial" panose="020B0604020202020204" pitchFamily="34" charset="0"/>
              <a:ea typeface="Zapf Dingbats"/>
              <a:cs typeface="Arial" panose="020B0604020202020204" pitchFamily="34" charset="0"/>
            </a:endParaRPr>
          </a:p>
          <a:p>
            <a:pPr lvl="0">
              <a:spcBef>
                <a:spcPts val="520"/>
              </a:spcBef>
              <a:spcAft>
                <a:spcPts val="0"/>
              </a:spcAft>
              <a:buClr>
                <a:srgbClr val="00AEEF"/>
              </a:buClr>
              <a:buSzPts val="900"/>
              <a:tabLst>
                <a:tab pos="1146175" algn="l"/>
              </a:tabLst>
            </a:pPr>
            <a:r>
              <a:rPr lang="en-US" sz="1200" spc="0" baseline="0" dirty="0">
                <a:solidFill>
                  <a:srgbClr val="231F20"/>
                </a:solidFill>
                <a:effectLst/>
                <a:latin typeface="Arial" panose="020B0604020202020204" pitchFamily="34" charset="0"/>
                <a:ea typeface="Zapf Dingbats"/>
                <a:cs typeface="Arial" panose="020B0604020202020204" pitchFamily="34" charset="0"/>
              </a:rPr>
              <a:t>Ask the patient:</a:t>
            </a:r>
            <a:r>
              <a:rPr lang="en-CA" sz="1200" spc="0" baseline="0" dirty="0">
                <a:latin typeface="Arial" panose="020B0604020202020204" pitchFamily="34" charset="0"/>
                <a:ea typeface="Zapf Dingbats"/>
                <a:cs typeface="Arial" panose="020B0604020202020204" pitchFamily="34" charset="0"/>
              </a:rPr>
              <a:t> </a:t>
            </a: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“Have you been experiencing any withdrawal symptoms or urges to smoke?”</a:t>
            </a:r>
            <a:endParaRPr lang="en-CA" sz="1200" b="0" i="1" spc="0" baseline="0" dirty="0">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endPar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As withdrawal symptoms are common in the early period of stopping, it can be useful to ask patients to rate the severity of any withdrawal symptoms or urges to smoke they are experiencing. This can be a valuable tool for identifying patients who may benefit from treatment adjustment.</a:t>
            </a:r>
            <a:r>
              <a:rPr lang="en-US" sz="1200" spc="0" baseline="0" dirty="0">
                <a:effectLst/>
                <a:latin typeface="Arial" panose="020B0604020202020204" pitchFamily="34" charset="0"/>
                <a:ea typeface="Arial" panose="020B0604020202020204" pitchFamily="34" charset="0"/>
                <a:cs typeface="Arial" panose="020B0604020202020204" pitchFamily="34" charset="0"/>
              </a:rPr>
              <a:t> </a:t>
            </a:r>
            <a:endParaRPr lang="en-CA" sz="1200" spc="0" baseline="0" dirty="0">
              <a:latin typeface="Arial" panose="020B0604020202020204" pitchFamily="34" charset="0"/>
              <a:ea typeface="Arial" panose="020B0604020202020204" pitchFamily="34" charset="0"/>
              <a:cs typeface="Arial" panose="020B0604020202020204" pitchFamily="34" charset="0"/>
            </a:endParaRPr>
          </a:p>
          <a:p>
            <a:pPr marL="628650" lvl="1" indent="-171450">
              <a:spcBef>
                <a:spcPts val="520"/>
              </a:spcBef>
              <a:spcAft>
                <a:spcPts val="0"/>
              </a:spcAft>
              <a:buClr>
                <a:srgbClr val="00AEEF"/>
              </a:buClr>
              <a:buSzPts val="900"/>
              <a:buFont typeface="Arial" panose="020B0604020202020204" pitchFamily="34" charset="0"/>
              <a:buChar char="•"/>
              <a:tabLst>
                <a:tab pos="1146175"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“On a scale from 0 (none at all)) to 4 (being severe), how severe is the you’re experiencing?”</a:t>
            </a:r>
          </a:p>
          <a:p>
            <a:pPr marL="628650" lvl="1" indent="-171450">
              <a:spcBef>
                <a:spcPts val="520"/>
              </a:spcBef>
              <a:spcAft>
                <a:spcPts val="0"/>
              </a:spcAft>
              <a:buClr>
                <a:srgbClr val="00AEEF"/>
              </a:buClr>
              <a:buSzPts val="900"/>
              <a:buFont typeface="Arial" panose="020B0604020202020204" pitchFamily="34" charset="0"/>
              <a:buChar char="•"/>
              <a:tabLst>
                <a:tab pos="1146175"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“On a scale of 0 (none at all) to 4 (severe) are the urges to smoke you are experiencing?”</a:t>
            </a:r>
            <a:endParaRPr lang="en-US" sz="1200" b="0" i="1" spc="0" baseline="0" dirty="0">
              <a:solidFill>
                <a:srgbClr val="0092C8"/>
              </a:solidFill>
              <a:latin typeface="Arial" panose="020B0604020202020204" pitchFamily="34" charset="0"/>
              <a:ea typeface="Arial" panose="020B0604020202020204" pitchFamily="34" charset="0"/>
              <a:cs typeface="Arial" panose="020B0604020202020204" pitchFamily="34" charset="0"/>
            </a:endParaRPr>
          </a:p>
          <a:p>
            <a:pPr marL="628650" lvl="1" indent="-171450">
              <a:spcBef>
                <a:spcPts val="520"/>
              </a:spcBef>
              <a:spcAft>
                <a:spcPts val="0"/>
              </a:spcAft>
              <a:buClr>
                <a:srgbClr val="00AEEF"/>
              </a:buClr>
              <a:buSzPts val="900"/>
              <a:buFont typeface="Arial" panose="020B0604020202020204" pitchFamily="34" charset="0"/>
              <a:buChar char="•"/>
              <a:tabLst>
                <a:tab pos="1146175"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“How frequently are you having urges to smoke?”</a:t>
            </a:r>
            <a:endParaRPr lang="en-CA" sz="1200" b="0" i="1" spc="0" baseline="0" dirty="0">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endPar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For any patient reporting withdrawal symptoms or urges to smoke that are a 3 or 4 in severity or frequent urges to smoke, treatment adjustment should be considered.</a:t>
            </a:r>
            <a:endParaRPr lang="en-CA" sz="1200" spc="0" baseline="0" dirty="0">
              <a:effectLst/>
              <a:latin typeface="Arial" panose="020B0604020202020204" pitchFamily="34" charset="0"/>
              <a:ea typeface="Arial" panose="020B0604020202020204" pitchFamily="34" charset="0"/>
              <a:cs typeface="Arial" panose="020B0604020202020204" pitchFamily="34" charset="0"/>
            </a:endParaRPr>
          </a:p>
          <a:p>
            <a:pPr lvl="0">
              <a:spcBef>
                <a:spcPts val="1040"/>
              </a:spcBef>
              <a:buClr>
                <a:srgbClr val="00AEEF"/>
              </a:buClr>
              <a:buSzPts val="900"/>
              <a:tabLst>
                <a:tab pos="1154430" algn="l"/>
              </a:tabLst>
            </a:pPr>
            <a:endParaRPr lang="en-US" sz="1200" b="1" spc="0" baseline="0" dirty="0">
              <a:solidFill>
                <a:srgbClr val="231F20"/>
              </a:solidFill>
              <a:effectLst/>
              <a:latin typeface="Arial" panose="020B0604020202020204" pitchFamily="34" charset="0"/>
              <a:ea typeface="Zapf Dingbats"/>
              <a:cs typeface="Arial" panose="020B0604020202020204" pitchFamily="34" charset="0"/>
            </a:endParaRPr>
          </a:p>
          <a:p>
            <a:pPr lvl="0">
              <a:spcBef>
                <a:spcPts val="1040"/>
              </a:spcBef>
              <a:buClr>
                <a:srgbClr val="00AEEF"/>
              </a:buClr>
              <a:buSzPts val="900"/>
              <a:tabLst>
                <a:tab pos="1154430" algn="l"/>
              </a:tabLst>
            </a:pPr>
            <a:r>
              <a:rPr lang="en-US" sz="1200" b="1" spc="0" baseline="0" dirty="0">
                <a:solidFill>
                  <a:srgbClr val="231F20"/>
                </a:solidFill>
                <a:effectLst/>
                <a:latin typeface="Arial" panose="020B0604020202020204" pitchFamily="34" charset="0"/>
                <a:ea typeface="Zapf Dingbats"/>
                <a:cs typeface="Arial" panose="020B0604020202020204" pitchFamily="34" charset="0"/>
              </a:rPr>
              <a:t>Reassure the patient that withdrawal symptoms are normal when you first stop smoking.</a:t>
            </a:r>
            <a:r>
              <a:rPr lang="en-CA" sz="1200" b="0" i="1" spc="0" baseline="0" dirty="0">
                <a:solidFill>
                  <a:schemeClr val="tx1"/>
                </a:solidFill>
                <a:effectLst/>
                <a:latin typeface="Arial" panose="020B0604020202020204" pitchFamily="34" charset="0"/>
                <a:ea typeface="Zapf Dingbats"/>
                <a:cs typeface="Arial" panose="020B0604020202020204" pitchFamily="34" charset="0"/>
              </a:rPr>
              <a:t> </a:t>
            </a:r>
            <a:r>
              <a:rPr lang="en-US" sz="1200" spc="0" baseline="0" dirty="0">
                <a:solidFill>
                  <a:srgbClr val="231F20"/>
                </a:solidFill>
                <a:effectLst/>
                <a:latin typeface="Arial" panose="020B0604020202020204" pitchFamily="34" charset="0"/>
                <a:ea typeface="Zapf Dingbats"/>
                <a:cs typeface="Arial" panose="020B0604020202020204" pitchFamily="34" charset="0"/>
              </a:rPr>
              <a:t>Reassure the patient that most symptoms last, on average, between two and four weeks, and will become less severe and less frequent the longer they remain smokefree.</a:t>
            </a:r>
            <a:endParaRPr lang="en-CA" sz="1200" b="1" spc="0" baseline="0" dirty="0">
              <a:latin typeface="Arial" panose="020B0604020202020204" pitchFamily="34" charset="0"/>
              <a:ea typeface="Zapf Dingbats"/>
              <a:cs typeface="Arial" panose="020B0604020202020204" pitchFamily="34" charset="0"/>
            </a:endParaRPr>
          </a:p>
          <a:p>
            <a:pPr marL="628650" lvl="1" indent="-171450">
              <a:spcBef>
                <a:spcPts val="1040"/>
              </a:spcBef>
              <a:buClr>
                <a:srgbClr val="00AEEF"/>
              </a:buClr>
              <a:buSzPts val="900"/>
              <a:buFont typeface="Arial" panose="020B0604020202020204" pitchFamily="34" charset="0"/>
              <a:buChar char="•"/>
              <a:tabLst>
                <a:tab pos="1154430"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“Withdrawal symptoms are normal – your body is crying out for the nicotine you used to get from your cigarettes. The good news is that this is temporary, and medications will help make withdrawal symptoms more manageable.”</a:t>
            </a:r>
          </a:p>
          <a:p>
            <a:pPr>
              <a:lnSpc>
                <a:spcPts val="2000"/>
              </a:lnSpc>
              <a:spcBef>
                <a:spcPts val="0"/>
              </a:spcBef>
              <a:spcAft>
                <a:spcPts val="0"/>
              </a:spcAft>
              <a:buClr>
                <a:srgbClr val="F79644"/>
              </a:buClr>
              <a:tabLst>
                <a:tab pos="1285875" algn="l"/>
              </a:tabLst>
            </a:pPr>
            <a:endParaRPr lang="en-US" sz="1200" b="1" spc="0" baseline="0" dirty="0">
              <a:latin typeface="Arial" panose="020B0604020202020204" pitchFamily="34" charset="0"/>
              <a:cs typeface="Arial" panose="020B0604020202020204" pitchFamily="34" charset="0"/>
            </a:endParaRPr>
          </a:p>
          <a:p>
            <a:pPr>
              <a:lnSpc>
                <a:spcPts val="2000"/>
              </a:lnSpc>
              <a:spcBef>
                <a:spcPts val="0"/>
              </a:spcBef>
              <a:spcAft>
                <a:spcPts val="0"/>
              </a:spcAft>
              <a:buClr>
                <a:srgbClr val="F79644"/>
              </a:buClr>
              <a:tabLst>
                <a:tab pos="1285875" algn="l"/>
              </a:tabLst>
            </a:pPr>
            <a:r>
              <a:rPr lang="en-US" sz="1200" b="1" spc="0" baseline="0" dirty="0">
                <a:latin typeface="Arial" panose="020B0604020202020204" pitchFamily="34" charset="0"/>
                <a:cs typeface="Arial" panose="020B0604020202020204" pitchFamily="34" charset="0"/>
              </a:rPr>
              <a:t>Assess the use of treatment (frequency, correct technique)</a:t>
            </a:r>
          </a:p>
          <a:p>
            <a:pPr>
              <a:lnSpc>
                <a:spcPts val="2000"/>
              </a:lnSpc>
              <a:spcBef>
                <a:spcPts val="0"/>
              </a:spcBef>
              <a:spcAft>
                <a:spcPts val="0"/>
              </a:spcAft>
              <a:buClr>
                <a:srgbClr val="F79644"/>
              </a:buClr>
              <a:tabLst>
                <a:tab pos="1285875" algn="l"/>
              </a:tabLst>
            </a:pPr>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Find out about how the patient is using their tobacco dependence aid, including how the product is being used and the frequency of use. You could say:</a:t>
            </a:r>
          </a:p>
          <a:p>
            <a:pPr marL="628650" lvl="1" indent="-171450">
              <a:lnSpc>
                <a:spcPts val="2000"/>
              </a:lnSpc>
              <a:spcBef>
                <a:spcPts val="0"/>
              </a:spcBef>
              <a:spcAft>
                <a:spcPts val="0"/>
              </a:spcAft>
              <a:buClr>
                <a:srgbClr val="F79644"/>
              </a:buClr>
              <a:buFont typeface="Arial" panose="020B0604020202020204" pitchFamily="34" charset="0"/>
              <a:buChar char="•"/>
              <a:tabLst>
                <a:tab pos="1285875" algn="l"/>
              </a:tabLst>
            </a:pPr>
            <a:r>
              <a:rPr lang="en-US" sz="1200" b="0" i="1" spc="0" baseline="0" dirty="0">
                <a:solidFill>
                  <a:schemeClr val="accent5">
                    <a:lumMod val="75000"/>
                  </a:schemeClr>
                </a:solidFill>
                <a:effectLst/>
                <a:latin typeface="Arial" panose="020B0604020202020204" pitchFamily="34" charset="0"/>
                <a:ea typeface="Arial" panose="020B0604020202020204" pitchFamily="34" charset="0"/>
                <a:cs typeface="Arial" panose="020B0604020202020204" pitchFamily="34" charset="0"/>
              </a:rPr>
              <a:t>“You were given a vape when you arrived yesterday, how have you been getting on with it?”</a:t>
            </a:r>
            <a:endParaRPr lang="en-US" sz="1200" b="0" i="1" spc="0" baseline="0" dirty="0">
              <a:solidFill>
                <a:srgbClr val="0092C8"/>
              </a:solidFill>
              <a:latin typeface="Arial" panose="020B0604020202020204" pitchFamily="34" charset="0"/>
              <a:ea typeface="Arial" panose="020B0604020202020204" pitchFamily="34" charset="0"/>
              <a:cs typeface="Arial" panose="020B0604020202020204" pitchFamily="34" charset="0"/>
            </a:endParaRPr>
          </a:p>
          <a:p>
            <a:pPr marL="628650" lvl="1" indent="-171450">
              <a:lnSpc>
                <a:spcPts val="2000"/>
              </a:lnSpc>
              <a:spcBef>
                <a:spcPts val="0"/>
              </a:spcBef>
              <a:spcAft>
                <a:spcPts val="0"/>
              </a:spcAft>
              <a:buClr>
                <a:srgbClr val="F79644"/>
              </a:buClr>
              <a:buFont typeface="Arial" panose="020B0604020202020204" pitchFamily="34" charset="0"/>
              <a:buChar char="•"/>
              <a:tabLst>
                <a:tab pos="1285875"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“You were prescribed [prescribed medications, e.g., NRT patch and mouth spray]. Have you been using them regularly?”</a:t>
            </a:r>
          </a:p>
          <a:p>
            <a:pPr marL="628650" lvl="1" indent="-171450">
              <a:lnSpc>
                <a:spcPts val="2000"/>
              </a:lnSpc>
              <a:spcBef>
                <a:spcPts val="0"/>
              </a:spcBef>
              <a:spcAft>
                <a:spcPts val="0"/>
              </a:spcAft>
              <a:buClr>
                <a:srgbClr val="F79644"/>
              </a:buClr>
              <a:buFont typeface="Arial" panose="020B0604020202020204" pitchFamily="34" charset="0"/>
              <a:buChar char="•"/>
              <a:tabLst>
                <a:tab pos="1285875" algn="l"/>
              </a:tabLst>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“How frequently are you using the [faster-acting NRT product, e.g. nasal spray, lozenge, vape]?”</a:t>
            </a:r>
            <a:endPar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Enquire why they didn’t start, or stopped using, their aid. Review the correct technique for their specific medication or vape.</a:t>
            </a:r>
            <a:endParaRPr lang="en-CA" sz="1200" spc="0" baseline="0" dirty="0">
              <a:effectLst/>
              <a:latin typeface="Arial" panose="020B0604020202020204" pitchFamily="34" charset="0"/>
              <a:ea typeface="Arial" panose="020B0604020202020204" pitchFamily="34" charset="0"/>
              <a:cs typeface="Arial" panose="020B0604020202020204" pitchFamily="34" charset="0"/>
            </a:endParaRPr>
          </a:p>
          <a:p>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Assess any side effects the patient may be experiencing and help them to distinguish between tobacco dependence aid side effects and withdrawal symptoms: </a:t>
            </a:r>
            <a:endParaRPr lang="en-CA"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“Have you had any difficulty/side effects with the nicotine vape/ NRT/ stop smoking medication(s)?”</a:t>
            </a:r>
            <a:endParaRPr lang="en-CA"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“Some side effects sometimes occur when NRT is not used correctly. Let me review correct use with you and we can see if that helps.”</a:t>
            </a:r>
            <a:endParaRPr lang="en-CA" sz="1200" b="0" i="1" spc="0" baseline="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i="1" spc="0" baseline="0" dirty="0">
              <a:solidFill>
                <a:schemeClr val="tx1"/>
              </a:solidFill>
              <a:effectLst/>
              <a:latin typeface="Arial" panose="020B0604020202020204" pitchFamily="34" charset="0"/>
              <a:ea typeface="Zapf Dingbats"/>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spc="0" baseline="0" dirty="0">
                <a:solidFill>
                  <a:schemeClr val="tx1"/>
                </a:solidFill>
                <a:effectLst/>
                <a:latin typeface="Arial" panose="020B0604020202020204" pitchFamily="34" charset="0"/>
                <a:ea typeface="Zapf Dingbats"/>
                <a:cs typeface="Arial" panose="020B0604020202020204" pitchFamily="34" charset="0"/>
              </a:rPr>
              <a:t>D</a:t>
            </a:r>
            <a:r>
              <a:rPr lang="en-US" sz="1200" spc="0" baseline="0" dirty="0">
                <a:solidFill>
                  <a:srgbClr val="231F20"/>
                </a:solidFill>
                <a:effectLst/>
                <a:latin typeface="Arial" panose="020B0604020202020204" pitchFamily="34" charset="0"/>
                <a:ea typeface="Zapf Dingbats"/>
                <a:cs typeface="Arial" panose="020B0604020202020204" pitchFamily="34" charset="0"/>
              </a:rPr>
              <a:t>iscuss strategies for managing common side effects:</a:t>
            </a:r>
            <a:endParaRPr lang="en-US" sz="1200" b="1" i="1"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1" spc="0" baseline="0" dirty="0">
                <a:solidFill>
                  <a:srgbClr val="0092C8"/>
                </a:solidFill>
                <a:effectLst/>
                <a:latin typeface="Arial" panose="020B0604020202020204" pitchFamily="34" charset="0"/>
                <a:ea typeface="Arial" panose="020B0604020202020204" pitchFamily="34" charset="0"/>
                <a:cs typeface="Arial" panose="020B0604020202020204" pitchFamily="34" charset="0"/>
              </a:rPr>
              <a:t>“There are a few tips I can provide to help you manage better with some of the side effects you mentioned, such as sleep disturbance, skin irritation, coughing and throat irritation.”</a:t>
            </a:r>
            <a:endParaRPr lang="en-US" b="0" spc="0" baseline="0" dirty="0">
              <a:latin typeface="Arial" panose="020B0604020202020204" pitchFamily="34" charset="0"/>
              <a:cs typeface="Arial" panose="020B0604020202020204" pitchFamily="34" charset="0"/>
            </a:endParaRPr>
          </a:p>
          <a:p>
            <a:endParaRPr lang="en-US" spc="0"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68FB1CB-7089-41BB-5B5E-1FFB42EDB8C3}"/>
              </a:ext>
            </a:extLst>
          </p:cNvPr>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3609867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EE95A-C1C9-BC0E-AA77-B2171B1EFE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74E4FB-BB1F-793C-E542-510227C07A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ACA989-3A20-897C-CAF2-8B16467795C3}"/>
              </a:ext>
            </a:extLst>
          </p:cNvPr>
          <p:cNvSpPr>
            <a:spLocks noGrp="1"/>
          </p:cNvSpPr>
          <p:nvPr>
            <p:ph type="body" idx="1"/>
          </p:nvPr>
        </p:nvSpPr>
        <p:spPr/>
        <p:txBody>
          <a:bodyPr>
            <a:normAutofit fontScale="70000" lnSpcReduction="20000"/>
          </a:bodyPr>
          <a:lstStyle/>
          <a:p>
            <a:r>
              <a:rPr lang="en-CA" sz="1200" b="1" i="0" dirty="0">
                <a:effectLst/>
                <a:latin typeface="Arial" panose="020B0604020202020204" pitchFamily="34" charset="0"/>
                <a:cs typeface="Arial" panose="020B0604020202020204" pitchFamily="34" charset="0"/>
              </a:rPr>
              <a:t>4, Agree to treatment plan and provide specialist support during hospital stay</a:t>
            </a:r>
          </a:p>
          <a:p>
            <a:endParaRPr lang="en-CA" sz="1200" b="1" i="0" dirty="0">
              <a:solidFill>
                <a:srgbClr val="00FFFF"/>
              </a:solidFill>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Advise on importance of tobacco dependence aids and instructions for use</a:t>
            </a:r>
          </a:p>
          <a:p>
            <a:r>
              <a:rPr lang="en-US" sz="1200" i="0" spc="-20" dirty="0">
                <a:solidFill>
                  <a:srgbClr val="231F20"/>
                </a:solidFill>
                <a:effectLst/>
                <a:latin typeface="Arial" panose="020B0604020202020204" pitchFamily="34" charset="0"/>
                <a:ea typeface="Zapf Dingbats"/>
                <a:cs typeface="Arial" panose="020B0604020202020204" pitchFamily="34" charset="0"/>
              </a:rPr>
              <a:t>Review</a:t>
            </a:r>
            <a:r>
              <a:rPr lang="en-US" sz="1200" i="0" spc="-30" dirty="0">
                <a:solidFill>
                  <a:srgbClr val="231F20"/>
                </a:solidFill>
                <a:effectLst/>
                <a:latin typeface="Arial" panose="020B0604020202020204" pitchFamily="34" charset="0"/>
                <a:ea typeface="Zapf Dingbats"/>
                <a:cs typeface="Arial" panose="020B0604020202020204" pitchFamily="34" charset="0"/>
              </a:rPr>
              <a:t> </a:t>
            </a:r>
            <a:r>
              <a:rPr lang="en-US" sz="1200" i="0" spc="-20" dirty="0">
                <a:solidFill>
                  <a:srgbClr val="231F20"/>
                </a:solidFill>
                <a:effectLst/>
                <a:latin typeface="Arial" panose="020B0604020202020204" pitchFamily="34" charset="0"/>
                <a:ea typeface="Zapf Dingbats"/>
                <a:cs typeface="Arial" panose="020B0604020202020204" pitchFamily="34" charset="0"/>
              </a:rPr>
              <a:t>correct</a:t>
            </a:r>
            <a:r>
              <a:rPr lang="en-US" sz="1200" i="0" spc="-25" dirty="0">
                <a:solidFill>
                  <a:srgbClr val="231F20"/>
                </a:solidFill>
                <a:effectLst/>
                <a:latin typeface="Arial" panose="020B0604020202020204" pitchFamily="34" charset="0"/>
                <a:ea typeface="Zapf Dingbats"/>
                <a:cs typeface="Arial" panose="020B0604020202020204" pitchFamily="34" charset="0"/>
              </a:rPr>
              <a:t> </a:t>
            </a:r>
            <a:r>
              <a:rPr lang="en-US" sz="1200" i="0" spc="-20" dirty="0">
                <a:solidFill>
                  <a:srgbClr val="231F20"/>
                </a:solidFill>
                <a:effectLst/>
                <a:latin typeface="Arial" panose="020B0604020202020204" pitchFamily="34" charset="0"/>
                <a:ea typeface="Zapf Dingbats"/>
                <a:cs typeface="Arial" panose="020B0604020202020204" pitchFamily="34" charset="0"/>
              </a:rPr>
              <a:t>use</a:t>
            </a:r>
            <a:r>
              <a:rPr lang="en-US" sz="1200" i="0" spc="-25" dirty="0">
                <a:solidFill>
                  <a:srgbClr val="231F20"/>
                </a:solidFill>
                <a:effectLst/>
                <a:latin typeface="Arial" panose="020B0604020202020204" pitchFamily="34" charset="0"/>
                <a:ea typeface="Zapf Dingbats"/>
                <a:cs typeface="Arial" panose="020B0604020202020204" pitchFamily="34" charset="0"/>
              </a:rPr>
              <a:t> </a:t>
            </a:r>
            <a:r>
              <a:rPr lang="en-US" sz="1200" i="0" spc="-20" dirty="0">
                <a:solidFill>
                  <a:srgbClr val="231F20"/>
                </a:solidFill>
                <a:effectLst/>
                <a:latin typeface="Arial" panose="020B0604020202020204" pitchFamily="34" charset="0"/>
                <a:ea typeface="Zapf Dingbats"/>
                <a:cs typeface="Arial" panose="020B0604020202020204" pitchFamily="34" charset="0"/>
              </a:rPr>
              <a:t>and</a:t>
            </a:r>
            <a:r>
              <a:rPr lang="en-US" sz="1200" i="0" spc="-25" dirty="0">
                <a:solidFill>
                  <a:srgbClr val="231F20"/>
                </a:solidFill>
                <a:effectLst/>
                <a:latin typeface="Arial" panose="020B0604020202020204" pitchFamily="34" charset="0"/>
                <a:ea typeface="Zapf Dingbats"/>
                <a:cs typeface="Arial" panose="020B0604020202020204" pitchFamily="34" charset="0"/>
              </a:rPr>
              <a:t> </a:t>
            </a:r>
            <a:r>
              <a:rPr lang="en-US" sz="1200" i="0" spc="-20" dirty="0">
                <a:solidFill>
                  <a:srgbClr val="231F20"/>
                </a:solidFill>
                <a:effectLst/>
                <a:latin typeface="Arial" panose="020B0604020202020204" pitchFamily="34" charset="0"/>
                <a:ea typeface="Zapf Dingbats"/>
                <a:cs typeface="Arial" panose="020B0604020202020204" pitchFamily="34" charset="0"/>
              </a:rPr>
              <a:t>technique</a:t>
            </a:r>
            <a:r>
              <a:rPr lang="en-US" sz="1200" i="0" spc="-25" dirty="0">
                <a:solidFill>
                  <a:srgbClr val="231F20"/>
                </a:solidFill>
                <a:effectLst/>
                <a:latin typeface="Arial" panose="020B0604020202020204" pitchFamily="34" charset="0"/>
                <a:ea typeface="Zapf Dingbats"/>
                <a:cs typeface="Arial" panose="020B0604020202020204" pitchFamily="34" charset="0"/>
              </a:rPr>
              <a:t> </a:t>
            </a:r>
            <a:r>
              <a:rPr lang="en-US" sz="1200" i="0" spc="-20" dirty="0">
                <a:solidFill>
                  <a:srgbClr val="231F20"/>
                </a:solidFill>
                <a:effectLst/>
                <a:latin typeface="Arial" panose="020B0604020202020204" pitchFamily="34" charset="0"/>
                <a:ea typeface="Zapf Dingbats"/>
                <a:cs typeface="Arial" panose="020B0604020202020204" pitchFamily="34" charset="0"/>
              </a:rPr>
              <a:t>with</a:t>
            </a:r>
            <a:r>
              <a:rPr lang="en-US" sz="1200" i="0" spc="-25" dirty="0">
                <a:solidFill>
                  <a:srgbClr val="231F20"/>
                </a:solidFill>
                <a:effectLst/>
                <a:latin typeface="Arial" panose="020B0604020202020204" pitchFamily="34" charset="0"/>
                <a:ea typeface="Zapf Dingbats"/>
                <a:cs typeface="Arial" panose="020B0604020202020204" pitchFamily="34" charset="0"/>
              </a:rPr>
              <a:t> </a:t>
            </a:r>
            <a:r>
              <a:rPr lang="en-US" sz="1200" i="0" spc="-20" dirty="0">
                <a:solidFill>
                  <a:srgbClr val="231F20"/>
                </a:solidFill>
                <a:effectLst/>
                <a:latin typeface="Arial" panose="020B0604020202020204" pitchFamily="34" charset="0"/>
                <a:ea typeface="Zapf Dingbats"/>
                <a:cs typeface="Arial" panose="020B0604020202020204" pitchFamily="34" charset="0"/>
              </a:rPr>
              <a:t>the</a:t>
            </a:r>
            <a:r>
              <a:rPr lang="en-US" sz="1200" i="0" spc="-25" dirty="0">
                <a:solidFill>
                  <a:srgbClr val="231F20"/>
                </a:solidFill>
                <a:effectLst/>
                <a:latin typeface="Arial" panose="020B0604020202020204" pitchFamily="34" charset="0"/>
                <a:ea typeface="Zapf Dingbats"/>
                <a:cs typeface="Arial" panose="020B0604020202020204" pitchFamily="34" charset="0"/>
              </a:rPr>
              <a:t> </a:t>
            </a:r>
            <a:r>
              <a:rPr lang="en-US" sz="1200" i="0" spc="-20" dirty="0">
                <a:solidFill>
                  <a:srgbClr val="231F20"/>
                </a:solidFill>
                <a:effectLst/>
                <a:latin typeface="Arial" panose="020B0604020202020204" pitchFamily="34" charset="0"/>
                <a:ea typeface="Zapf Dingbats"/>
                <a:cs typeface="Arial" panose="020B0604020202020204" pitchFamily="34" charset="0"/>
              </a:rPr>
              <a:t>patient</a:t>
            </a:r>
            <a:r>
              <a:rPr lang="en-US" sz="1200" i="0" spc="-25" dirty="0">
                <a:solidFill>
                  <a:srgbClr val="231F20"/>
                </a:solidFill>
                <a:effectLst/>
                <a:latin typeface="Arial" panose="020B0604020202020204" pitchFamily="34" charset="0"/>
                <a:ea typeface="Zapf Dingbats"/>
                <a:cs typeface="Arial" panose="020B0604020202020204" pitchFamily="34" charset="0"/>
              </a:rPr>
              <a:t>.</a:t>
            </a:r>
          </a:p>
          <a:p>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Reinforce</a:t>
            </a:r>
            <a:r>
              <a:rPr lang="en-US" sz="1200" i="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need</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use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faster-acting</a:t>
            </a:r>
            <a:r>
              <a:rPr lang="en-US" sz="1200" i="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NRT</a:t>
            </a:r>
            <a:r>
              <a:rPr lang="en-US" sz="1200" i="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regularly</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throughout</a:t>
            </a:r>
            <a:r>
              <a:rPr lang="en-US" sz="1200" i="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day,</a:t>
            </a:r>
            <a:r>
              <a:rPr lang="en-US" sz="1200" i="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on</a:t>
            </a:r>
            <a:r>
              <a:rPr lang="en-US" sz="1200" i="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hour,</a:t>
            </a:r>
            <a:r>
              <a:rPr lang="en-US" sz="1200" i="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every</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hour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and as required to help cope with urges to smoke:</a:t>
            </a:r>
            <a:endParaRPr lang="en-CA" sz="1200" i="0" dirty="0">
              <a:effectLst/>
              <a:latin typeface="Arial" panose="020B0604020202020204" pitchFamily="34" charset="0"/>
              <a:ea typeface="Arial" panose="020B0604020202020204" pitchFamily="34" charset="0"/>
              <a:cs typeface="Arial" panose="020B0604020202020204" pitchFamily="34" charset="0"/>
            </a:endParaRPr>
          </a:p>
          <a:p>
            <a:endParaRPr lang="en-CA" sz="1200" b="1" i="0" dirty="0">
              <a:solidFill>
                <a:srgbClr val="00FFFF"/>
              </a:solidFill>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Adjust NRT/vape (as needed) and/or consider use of nicotine vapes/analogues</a:t>
            </a:r>
            <a:endParaRPr lang="en-CA" sz="1200" b="1" i="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Monitoring</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initial</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period</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following</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smoking</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abstinence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important</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ensure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that the</a:t>
            </a:r>
            <a:r>
              <a:rPr lang="en-US" sz="1200" i="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selected</a:t>
            </a:r>
            <a:r>
              <a:rPr lang="en-US" sz="1200" i="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dose</a:t>
            </a:r>
            <a:r>
              <a:rPr lang="en-US" sz="1200" i="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meets</a:t>
            </a:r>
            <a:r>
              <a:rPr lang="en-US" sz="1200" i="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i="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needs. The</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most</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common situation</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does</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not</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receive</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sufficient</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NRT</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effectively</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manage</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nicotine withdrawal symptoms and cravings to smoke.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Some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will</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require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dose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NRT</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or nicotine strength of the vape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increased</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nicotine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analogue</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added</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r>
              <a:rPr lang="en-US" sz="1200" i="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plan</a:t>
            </a:r>
            <a:r>
              <a:rPr lang="en-US" sz="1200" i="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effectively</a:t>
            </a:r>
            <a:r>
              <a:rPr lang="en-US" sz="1200" i="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manage</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i="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i="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i="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response</a:t>
            </a:r>
            <a:r>
              <a:rPr lang="en-US" sz="1200" i="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as</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well as</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preference</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can</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used</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guide</a:t>
            </a:r>
            <a:r>
              <a:rPr lang="en-US" sz="1200" i="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endParaRPr lang="en-CA" sz="1200" i="0" dirty="0">
              <a:effectLst/>
              <a:latin typeface="Arial" panose="020B0604020202020204" pitchFamily="34" charset="0"/>
              <a:ea typeface="Arial" panose="020B0604020202020204" pitchFamily="34" charset="0"/>
              <a:cs typeface="Arial" panose="020B0604020202020204" pitchFamily="34" charset="0"/>
            </a:endParaRPr>
          </a:p>
          <a:p>
            <a:endParaRPr lang="en-CA" sz="1200" b="1" i="0"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Advise on managing urges to smoke and identify personal coping strategies</a:t>
            </a:r>
            <a:endParaRPr lang="en-CA" sz="1200" i="0" dirty="0">
              <a:solidFill>
                <a:srgbClr val="00F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tailored</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guidance</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on</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managing</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any</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may be experiencing.</a:t>
            </a:r>
            <a:endParaRPr lang="en-CA" sz="1200" i="0" dirty="0">
              <a:effectLst/>
              <a:latin typeface="Arial" panose="020B0604020202020204" pitchFamily="34" charset="0"/>
              <a:ea typeface="Arial" panose="020B0604020202020204" pitchFamily="34" charset="0"/>
              <a:cs typeface="Arial" panose="020B0604020202020204" pitchFamily="34" charset="0"/>
            </a:endParaRPr>
          </a:p>
          <a:p>
            <a:endParaRPr lang="en-CA" sz="1200" i="0" dirty="0">
              <a:solidFill>
                <a:srgbClr val="00FFFF"/>
              </a:solidFill>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Explain and conduct carbon monoxide testing</a:t>
            </a:r>
            <a:endParaRPr lang="en-CA" sz="1200" i="0" dirty="0">
              <a:solidFill>
                <a:srgbClr val="00F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Regular CO testing is recommended by NICE (2023) it should have the same priority as blood sugar level testing for diabetic patients or blood pressure monitoring for people with hypertension. In the mental health hospital daily CO tests are a vital sign to monitor for people who smoke. </a:t>
            </a:r>
            <a:endParaRPr lang="en-CA" sz="1200" i="0" dirty="0">
              <a:solidFill>
                <a:srgbClr val="00FFFF"/>
              </a:solidFill>
              <a:effectLst/>
              <a:latin typeface="Arial" panose="020B0604020202020204" pitchFamily="34" charset="0"/>
              <a:cs typeface="Arial" panose="020B0604020202020204" pitchFamily="34" charset="0"/>
            </a:endParaRPr>
          </a:p>
          <a:p>
            <a:endParaRPr lang="en-CA" sz="1200" i="0" dirty="0">
              <a:solidFill>
                <a:srgbClr val="00FFFF"/>
              </a:solidFill>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Discuss patient’s smokefree goal/plan during and beyond hospital admission </a:t>
            </a:r>
            <a:endParaRPr lang="en-CA" sz="1200" b="1" i="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i="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they</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feel</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stopping</a:t>
            </a:r>
            <a:r>
              <a:rPr lang="en-US" sz="1200" i="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smoking: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“How</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do</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feel</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about</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not</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smoking</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during</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your</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hospital</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stay?”</a:t>
            </a:r>
            <a:r>
              <a:rPr lang="en-US" sz="1200" b="1" i="0"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endParaRPr lang="en-CA" sz="1200" b="0" i="0" spc="-25"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If</a:t>
            </a:r>
            <a:r>
              <a:rPr lang="en-US" sz="1200" i="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yes,</a:t>
            </a:r>
            <a:r>
              <a:rPr lang="en-US" sz="1200" i="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i="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i="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i="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reasons</a:t>
            </a:r>
            <a:r>
              <a:rPr lang="en-US" sz="1200" i="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i="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wanting</a:t>
            </a:r>
            <a:r>
              <a:rPr lang="en-US" sz="1200" i="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stop: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“What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has</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made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decide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go</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smokefree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now?”</a:t>
            </a:r>
            <a:endParaRPr lang="en-CA" sz="1200" b="1" i="1"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endParaRPr lang="en-CA" sz="1200" i="0" dirty="0">
              <a:solidFill>
                <a:srgbClr val="00FFFF"/>
              </a:solidFill>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Provide brief motivational intervention for patients (as appropriate)</a:t>
            </a:r>
            <a:endParaRPr lang="en-CA" sz="1200" b="1" i="0" spc="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1" dirty="0">
                <a:solidFill>
                  <a:srgbClr val="0092C8"/>
                </a:solidFill>
                <a:effectLst/>
                <a:latin typeface="Arial" panose="020B0604020202020204" pitchFamily="34" charset="0"/>
                <a:ea typeface="Arial" panose="020B0604020202020204" pitchFamily="34" charset="0"/>
                <a:cs typeface="Arial" panose="020B0604020202020204" pitchFamily="34" charset="0"/>
              </a:rPr>
              <a:t>“If you feel you are not able to quit long term now, that’s ok, we are here to support you with staying comfortable and smokefree during your stay in hospital.”</a:t>
            </a:r>
            <a:endParaRPr lang="en-CA" sz="1200" b="0" i="1"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offer</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support</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always</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open</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information</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on</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access</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it</a:t>
            </a:r>
            <a:r>
              <a:rPr lang="en-US" sz="1200" i="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i="0" dirty="0">
                <a:solidFill>
                  <a:srgbClr val="231F20"/>
                </a:solidFill>
                <a:effectLst/>
                <a:latin typeface="Arial" panose="020B0604020202020204" pitchFamily="34" charset="0"/>
                <a:ea typeface="Arial" panose="020B0604020202020204" pitchFamily="34" charset="0"/>
                <a:cs typeface="Arial" panose="020B0604020202020204" pitchFamily="34" charset="0"/>
              </a:rPr>
              <a:t>if they change their mind</a:t>
            </a:r>
            <a:endParaRPr lang="en-CA" sz="1200" i="0" dirty="0">
              <a:effectLst/>
              <a:latin typeface="Arial" panose="020B0604020202020204" pitchFamily="34" charset="0"/>
              <a:ea typeface="Arial" panose="020B0604020202020204" pitchFamily="34" charset="0"/>
              <a:cs typeface="Arial" panose="020B0604020202020204" pitchFamily="34" charset="0"/>
            </a:endParaRPr>
          </a:p>
          <a:p>
            <a:endParaRPr lang="en-CA" sz="1200" i="0" dirty="0">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F388E86-1167-8F1E-CF97-B65F74D3F095}"/>
              </a:ext>
            </a:extLst>
          </p:cNvPr>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298913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dirty="0">
                <a:effectLst/>
                <a:latin typeface="Arial" panose="020B0604020202020204" pitchFamily="34" charset="0"/>
                <a:ea typeface="Calibri" panose="020F0502020204030204" pitchFamily="34" charset="0"/>
                <a:cs typeface="Arial" panose="020B0604020202020204" pitchFamily="34" charset="0"/>
              </a:rPr>
              <a:t>The initial focus on your support is likely to be supporting the patient through early withdrawal and dealing with urges to smoke. </a:t>
            </a:r>
          </a:p>
          <a:p>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Withdrawal symptoms and urges to smoke (cravings) are the main reasons why people return to smoking in the early stages of a quit attempt</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A large proportion of people with SMI will have high dependence and as such may experience greater withdrawal symptoms and urges to smoke.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Urges can range from weak to strong and will remain strong, but become far less frequent, as time passes. Some patients will describe this as an overwhelming, all-consuming feeling and others as a less intense but still difficult experience,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Arial" panose="020B0604020202020204" pitchFamily="34" charset="0"/>
              </a:rPr>
              <a:t>While most withdrawal symptoms typically last up to 4 weeks, they are usually at their worst for the first 3-5 days after stopping.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Arial" panose="020B0604020202020204" pitchFamily="34" charset="0"/>
              </a:rPr>
              <a:t>Urges are generally at their peak for a few minutes</a:t>
            </a:r>
            <a:r>
              <a:rPr lang="en-CA" sz="1200" dirty="0">
                <a:effectLst/>
                <a:latin typeface="Arial" panose="020B0604020202020204" pitchFamily="34" charset="0"/>
                <a:ea typeface="Calibri" panose="020F0502020204030204" pitchFamily="34" charset="0"/>
                <a:cs typeface="Arial" panose="020B0604020202020204" pitchFamily="34" charset="0"/>
              </a:rPr>
              <a:t> and</a:t>
            </a:r>
            <a:r>
              <a:rPr lang="en-GB" sz="1200" dirty="0">
                <a:effectLst/>
                <a:latin typeface="Arial" panose="020B0604020202020204" pitchFamily="34" charset="0"/>
                <a:ea typeface="Calibri" panose="020F0502020204030204" pitchFamily="34" charset="0"/>
                <a:cs typeface="Arial" panose="020B0604020202020204" pitchFamily="34" charset="0"/>
              </a:rPr>
              <a:t> will become less frequent the longer someone doesn’t smoke. They will also become more used to them and adept at managing them. </a:t>
            </a:r>
            <a:r>
              <a:rPr lang="en-US" sz="1200" dirty="0">
                <a:effectLst/>
                <a:latin typeface="Arial" panose="020B0604020202020204" pitchFamily="34" charset="0"/>
                <a:ea typeface="Calibri" panose="020F0502020204030204" pitchFamily="34" charset="0"/>
                <a:cs typeface="Arial" panose="020B0604020202020204" pitchFamily="34" charset="0"/>
              </a:rPr>
              <a:t>Around 70% of people who smoke will experience urges to smoke after stopping and they can persist for weeks, months and even years.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endParaRPr lang="en-GB" sz="1200" spc="0" dirty="0">
              <a:solidFill>
                <a:srgbClr val="231F20"/>
              </a:solidFill>
              <a:effectLst/>
              <a:latin typeface="Century Gothic" panose="020B0502020202020204" pitchFamily="34" charset="0"/>
              <a:ea typeface="Zapf Dingbats"/>
              <a:cs typeface="Arial" panose="020B0604020202020204" pitchFamily="34" charset="0"/>
            </a:endParaRPr>
          </a:p>
          <a:p>
            <a:r>
              <a:rPr lang="en-US" sz="1200" spc="0" dirty="0">
                <a:solidFill>
                  <a:srgbClr val="231F20"/>
                </a:solidFill>
                <a:effectLst/>
                <a:latin typeface="Arial" panose="020B0604020202020204" pitchFamily="34" charset="0"/>
                <a:ea typeface="Zapf Dingbats"/>
                <a:cs typeface="Arial" panose="020B0604020202020204" pitchFamily="34" charset="0"/>
              </a:rPr>
              <a:t>When</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a</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patient</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feels</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the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urge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to</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smoke,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they</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should</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plan</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to</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do</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the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following:</a:t>
            </a:r>
            <a:endParaRPr lang="en-CA" sz="1200" b="0"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b="1" spc="0" dirty="0">
                <a:solidFill>
                  <a:srgbClr val="231F20"/>
                </a:solidFill>
                <a:effectLst/>
                <a:latin typeface="Arial" panose="020B0604020202020204" pitchFamily="34" charset="0"/>
                <a:ea typeface="Arial" panose="020B0604020202020204" pitchFamily="34" charset="0"/>
                <a:cs typeface="Arial" panose="020B0604020202020204" pitchFamily="34" charset="0"/>
              </a:rPr>
              <a:t>Delay:</a:t>
            </a:r>
            <a:r>
              <a:rPr lang="en-US" sz="1200" b="1"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Cravings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are</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at</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worst</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three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five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minutes.</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Do</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your</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best</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delay</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the temptation to smoke and the urge will pass</a:t>
            </a:r>
            <a:endParaRPr lang="en-US" sz="1200" b="1" spc="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b="1"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Distract</a:t>
            </a:r>
            <a:r>
              <a:rPr lang="en-US" sz="1200"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yourself:</a:t>
            </a:r>
            <a:r>
              <a:rPr lang="en-US" sz="1200"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Keep</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your</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mind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off</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by</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doing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something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else,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such</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drawing/painting,</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using the gym,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knitting,</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phoning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friend,</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playing</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board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game,</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taking</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shower</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Exit:</a:t>
            </a:r>
            <a:r>
              <a:rPr lang="en-US" sz="1200" b="1"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Remove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yourself</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from</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situations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where</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you</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have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temptation</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endParaRPr lang="en-US" sz="1200" b="1" spc="-1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b="1"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Avoid:</a:t>
            </a:r>
            <a:r>
              <a:rPr lang="en-US" sz="1200"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Avoid</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situations</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which</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you</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may</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tempted</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particularly</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early </a:t>
            </a:r>
            <a:r>
              <a:rPr lang="en-US" sz="1200" spc="0" dirty="0">
                <a:solidFill>
                  <a:srgbClr val="231F20"/>
                </a:solidFill>
                <a:effectLst/>
                <a:latin typeface="Arial" panose="020B0604020202020204" pitchFamily="34" charset="0"/>
                <a:ea typeface="Arial" panose="020B0604020202020204" pitchFamily="34" charset="0"/>
                <a:cs typeface="Arial" panose="020B0604020202020204" pitchFamily="34" charset="0"/>
              </a:rPr>
              <a:t>period after stopping.</a:t>
            </a:r>
          </a:p>
          <a:p>
            <a:r>
              <a:rPr lang="en-CA" sz="1200" b="1" spc="0" dirty="0">
                <a:solidFill>
                  <a:schemeClr val="tx1"/>
                </a:solidFill>
                <a:effectLst/>
                <a:latin typeface="Arial" panose="020B0604020202020204" pitchFamily="34" charset="0"/>
                <a:ea typeface="Arial" panose="020B0604020202020204" pitchFamily="34" charset="0"/>
                <a:cs typeface="Arial" panose="020B0604020202020204" pitchFamily="34" charset="0"/>
              </a:rPr>
              <a:t>Make use of fast acting tobacco dependence aids (NRT or vape)</a:t>
            </a:r>
          </a:p>
          <a:p>
            <a:r>
              <a:rPr lang="en-US" sz="1200" b="1"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Deep breathing:</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Deep belly breathing can help you to relax while cravings pass</a:t>
            </a:r>
            <a:endParaRPr lang="en-US" sz="1200" b="1" spc="-2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b="1"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Drink water:</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Drink a glass of chilled water, this is refreshing and invigorating and provides the hand to mouth action you miss from smoking </a:t>
            </a:r>
          </a:p>
          <a:p>
            <a:endPar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endParaRPr lang="en-CA" sz="1200" spc="0" dirty="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309021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latin typeface="Arial" panose="020B0604020202020204" pitchFamily="34" charset="0"/>
                <a:cs typeface="Arial" panose="020B0604020202020204" pitchFamily="34" charset="0"/>
              </a:rPr>
              <a:t>It is our duty to 'hold the smokefree space' for inpatients so that they have the best opportunity to experience a completely smoke free period and hopefully go on to successfully quit.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must alert patients to the withdrawal symptoms and develop a collaborate plan to effectively manage these.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must remove all the triggers to smoke – this means making sure there is no smell of smoke, no discarded cigarette waste and no support provided to assist smoking, this might include storing tobacco products, or escorting patients to smoke outside.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must help patients to establish new daily routines; especially alternative things to keep hands busy, drawing, colouring, painting, knitting, boardgames, phone games etc.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must help patients to avoid high risk situations, visits from family/friends who smoke, spending time with other people who smoke, use of leave periods to enjoy alternative activities</a:t>
            </a:r>
          </a:p>
          <a:p>
            <a:endParaRPr lang="en-US" dirty="0">
              <a:latin typeface="Arial" panose="020B0604020202020204" pitchFamily="34" charset="0"/>
              <a:cs typeface="Arial" panose="020B0604020202020204" pitchFamily="34" charset="0"/>
            </a:endParaRPr>
          </a:p>
          <a:p>
            <a:r>
              <a:rPr lang="en-GB" sz="1200" b="1" dirty="0">
                <a:effectLst/>
                <a:latin typeface="Arial" panose="020B0604020202020204" pitchFamily="34" charset="0"/>
                <a:ea typeface="Calibri" panose="020F0502020204030204" pitchFamily="34" charset="0"/>
                <a:cs typeface="Arial" panose="020B0604020202020204" pitchFamily="34" charset="0"/>
              </a:rPr>
              <a:t>Urges to smoke triggered by smoking cues.</a:t>
            </a:r>
          </a:p>
          <a:p>
            <a:pPr marL="171450" indent="-171450">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Being in a situation with other people who smoke or experiencing events that have previously been associated with smoking, is a high-risk time for patients trying to stop.</a:t>
            </a:r>
          </a:p>
          <a:p>
            <a:pPr marL="171450" indent="-171450">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When a person who smokes smoke encounter a cue, they have the impulse to reach for a cigarette. If they consciously resist this, they experience the impulse as an 'urge' to smoke.</a:t>
            </a:r>
          </a:p>
          <a:p>
            <a:pPr marL="171450" indent="-17145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It can be helpful to think of two types of urges: a background urge to smoke that is pretty much present most of the time and more acute breakthrough urges triggered by persons, places, moods, routines etc.</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Educating patients on urges to smoke and working with patients to have a plan to cope with urges to smoke when they occur and avoiding triggers is part of the support we will be providing at the quit plan visit and follow-up visits.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As long as the individual does not have even a single puff on a cigarette, cravings will reduce over the first few weeks of stopping</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616222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dirty="0">
                <a:effectLst/>
                <a:latin typeface="Arial" panose="020B0604020202020204" pitchFamily="34" charset="0"/>
                <a:ea typeface="Calibri" panose="020F0502020204030204" pitchFamily="34" charset="0"/>
                <a:cs typeface="Arial" panose="020B0604020202020204" pitchFamily="34" charset="0"/>
              </a:rPr>
              <a:t>It can be helpful when working with patients to keep in mind that solutions they generate themselves are the most likely to work.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Having said that, some patients, and this is particularly true in the SMI population, may be challenged either initially or throughout your work together to generate solutions. You will want to be prepared to assist with developing a coping plan and can view the support you provide as a hierarchy of support.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Identify</a:t>
            </a:r>
            <a:r>
              <a:rPr lang="en-CA" sz="1200" dirty="0">
                <a:effectLst/>
                <a:latin typeface="Arial" panose="020B0604020202020204" pitchFamily="34" charset="0"/>
                <a:ea typeface="Calibri" panose="020F0502020204030204" pitchFamily="34" charset="0"/>
                <a:cs typeface="Arial" panose="020B0604020202020204" pitchFamily="34" charset="0"/>
              </a:rPr>
              <a:t> – times of day, situations, people, moods where they perceive difficulty staying smokefree.</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Consider alternatives</a:t>
            </a:r>
            <a:r>
              <a:rPr lang="en-CA" sz="1200" dirty="0">
                <a:effectLst/>
                <a:latin typeface="Arial" panose="020B0604020202020204" pitchFamily="34" charset="0"/>
                <a:ea typeface="Calibri" panose="020F0502020204030204" pitchFamily="34" charset="0"/>
                <a:cs typeface="Arial" panose="020B0604020202020204" pitchFamily="34" charset="0"/>
              </a:rPr>
              <a:t> – have the patient generate solutions, refine ideas, use the activity ideas tool.</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Agree to the Plan</a:t>
            </a:r>
            <a:r>
              <a:rPr lang="en-CA" sz="1200" dirty="0">
                <a:effectLst/>
                <a:latin typeface="Arial" panose="020B0604020202020204" pitchFamily="34" charset="0"/>
                <a:ea typeface="Calibri" panose="020F0502020204030204" pitchFamily="34" charset="0"/>
                <a:cs typeface="Arial" panose="020B0604020202020204" pitchFamily="34" charset="0"/>
              </a:rPr>
              <a:t> – put this in writing if appropriate.</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Practice</a:t>
            </a:r>
            <a:r>
              <a:rPr lang="en-CA" sz="1200" dirty="0">
                <a:effectLst/>
                <a:latin typeface="Arial" panose="020B0604020202020204" pitchFamily="34" charset="0"/>
                <a:ea typeface="Calibri" panose="020F0502020204030204" pitchFamily="34" charset="0"/>
                <a:cs typeface="Arial" panose="020B0604020202020204" pitchFamily="34" charset="0"/>
              </a:rPr>
              <a:t> – make use of visualisation and roleplay to build confidence in how the patient will address challenging situations.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Commit</a:t>
            </a:r>
            <a:r>
              <a:rPr lang="en-CA" sz="1200" dirty="0">
                <a:effectLst/>
                <a:latin typeface="Arial" panose="020B0604020202020204" pitchFamily="34" charset="0"/>
                <a:ea typeface="Calibri" panose="020F0502020204030204" pitchFamily="34" charset="0"/>
                <a:cs typeface="Arial" panose="020B0604020202020204" pitchFamily="34" charset="0"/>
              </a:rPr>
              <a:t> – Have the patient repeat and commit aloud.</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Revisit</a:t>
            </a:r>
            <a:r>
              <a:rPr lang="en-CA" sz="1200" dirty="0">
                <a:effectLst/>
                <a:latin typeface="Arial" panose="020B0604020202020204" pitchFamily="34" charset="0"/>
                <a:ea typeface="Calibri" panose="020F0502020204030204" pitchFamily="34" charset="0"/>
                <a:cs typeface="Arial" panose="020B0604020202020204" pitchFamily="34" charset="0"/>
              </a:rPr>
              <a:t> – revisit the plan, review how it’s working/not working, make adjustments, use visualisation/roleplay to address problem areas.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For patients who struggle you will need to be prepared to support them with identifying situations and alternatives that might work for them and asking questions about what they might do instead.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For some patients you may find you will need to play a greater role in their coping plan, assisting with both identifying high risk situations and ideas for alternatives.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Some patients may need support in facilitating solutions, e.g. helping with signing up for activities, arranging for a family member to play a specific role, helping them arrange transport, finding something they can do with their hands instead of smoking, etc.</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There are a variety of techniques that you have in your toolkit to help patients with developing their coping plan. For those of you working in smoking cessation or mental health these will be familiar to you. These include: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Generating a list situations and possible solutions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Calibri" panose="020F0502020204030204" pitchFamily="34" charset="0"/>
                <a:cs typeface="Arial" panose="020B0604020202020204" pitchFamily="34" charset="0"/>
              </a:rPr>
              <a:t>Making “if, then” plans: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628650" lvl="1" indent="-171450">
              <a:buSzPts val="140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“When I [X], I will [Y] instead of smoking” (e.g. When I am at work and others go out to smoke, I will do _____ instead)</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457200"/>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A word on the value of visualisation and roleplaying the plans that have been generated: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Visualisation and roleplaying scenarios can be important for boosting patients’ confidence and skills in terms of responding to various situations where they may be tempted to smoke.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Working with patients to either visualise or roleplay these scenarios, both initially and at various points during follow-up support, can help with building confidence. This can include roleplaying how patients will respond to urges to smoke and high-risk situations such as daily routines, interactions with others, when bored, down, celebrating, etc., focusing on </a:t>
            </a:r>
            <a:r>
              <a:rPr lang="en-CA" sz="1200" dirty="0">
                <a:effectLst/>
                <a:latin typeface="Arial" panose="020B0604020202020204" pitchFamily="34" charset="0"/>
                <a:ea typeface="Calibri" panose="020F0502020204030204" pitchFamily="34" charset="0"/>
                <a:cs typeface="Arial" panose="020B0604020202020204" pitchFamily="34" charset="0"/>
              </a:rPr>
              <a:t>what the patient will you do and say when in a particular situation and revisiting these as needed.  </a:t>
            </a:r>
            <a:endParaRPr lang="en-GB" sz="12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0104124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1800626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43553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61417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ide-by-s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baseline="0"/>
            </a:lvl1pPr>
          </a:lstStyle>
          <a:p>
            <a:r>
              <a:rPr lang="en-US"/>
              <a:t>Click to edit Master title style</a:t>
            </a:r>
          </a:p>
        </p:txBody>
      </p:sp>
      <p:sp>
        <p:nvSpPr>
          <p:cNvPr id="3" name="Content Placeholder 2"/>
          <p:cNvSpPr>
            <a:spLocks noGrp="1"/>
          </p:cNvSpPr>
          <p:nvPr>
            <p:ph idx="1"/>
          </p:nvPr>
        </p:nvSpPr>
        <p:spPr>
          <a:xfrm>
            <a:off x="457200" y="1752600"/>
            <a:ext cx="3886200" cy="4343400"/>
          </a:xfrm>
        </p:spPr>
        <p:txBody>
          <a:bodyPr/>
          <a:lstStyle>
            <a:lvl1pPr marL="0" indent="0">
              <a:defRPr sz="2800"/>
            </a:lvl1pPr>
            <a:lvl2pPr marL="339725" indent="-222250">
              <a:defRPr sz="2600"/>
            </a:lvl2pPr>
            <a:lvl3pPr marL="796925" indent="-169863">
              <a:defRPr sz="1800"/>
            </a:lvl3pPr>
            <a:lvl4pPr marL="574675" indent="-234950">
              <a:defRPr sz="2200"/>
            </a:lvl4pPr>
            <a:lvl5pPr marL="914400" indent="-222250">
              <a:tabLst>
                <a:tab pos="914400" algn="l"/>
              </a:tabLst>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6" name="Content Placeholder 2"/>
          <p:cNvSpPr>
            <a:spLocks noGrp="1"/>
          </p:cNvSpPr>
          <p:nvPr>
            <p:ph idx="12"/>
          </p:nvPr>
        </p:nvSpPr>
        <p:spPr>
          <a:xfrm>
            <a:off x="4800600" y="1752600"/>
            <a:ext cx="3886200" cy="4343400"/>
          </a:xfrm>
        </p:spPr>
        <p:txBody>
          <a:bodyPr/>
          <a:lstStyle>
            <a:lvl1pPr marL="0" indent="0">
              <a:defRPr sz="2800"/>
            </a:lvl1pPr>
            <a:lvl2pPr marL="339725" indent="-222250">
              <a:defRPr sz="2600"/>
            </a:lvl2pPr>
            <a:lvl3pPr marL="744538" indent="-169863">
              <a:defRPr sz="1800"/>
            </a:lvl3pPr>
            <a:lvl4pPr marL="574675" indent="-234950">
              <a:defRPr sz="2200"/>
            </a:lvl4pPr>
            <a:lvl5pPr marL="914400" indent="-222250">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5" name="Date Placeholder 3"/>
          <p:cNvSpPr>
            <a:spLocks noGrp="1"/>
          </p:cNvSpPr>
          <p:nvPr>
            <p:ph type="dt" sz="half" idx="13"/>
          </p:nvPr>
        </p:nvSpPr>
        <p:spPr/>
        <p:txBody>
          <a:bodyPr/>
          <a:lstStyle>
            <a:lvl1pPr fontAlgn="base">
              <a:spcBef>
                <a:spcPct val="0"/>
              </a:spcBef>
              <a:spcAft>
                <a:spcPct val="0"/>
              </a:spcAft>
              <a:defRPr>
                <a:solidFill>
                  <a:srgbClr val="FFFFFF"/>
                </a:solidFill>
                <a:latin typeface="Arial" pitchFamily="34" charset="0"/>
              </a:defRPr>
            </a:lvl1pPr>
          </a:lstStyle>
          <a:p>
            <a:pPr>
              <a:defRPr/>
            </a:pPr>
            <a:fld id="{4465BCAD-6036-404F-8052-25F4750380E6}" type="datetime1">
              <a:rPr lang="en-US" smtClean="0"/>
              <a:pPr>
                <a:defRPr/>
              </a:pPr>
              <a:t>3/4/2024</a:t>
            </a:fld>
            <a:endParaRPr lang="en-US" dirty="0"/>
          </a:p>
        </p:txBody>
      </p:sp>
      <p:sp>
        <p:nvSpPr>
          <p:cNvPr id="7" name="Slide Number Placeholder 5"/>
          <p:cNvSpPr>
            <a:spLocks noGrp="1"/>
          </p:cNvSpPr>
          <p:nvPr>
            <p:ph type="sldNum" sz="quarter" idx="14"/>
          </p:nvPr>
        </p:nvSpPr>
        <p:spPr/>
        <p:txBody>
          <a:bodyPr/>
          <a:lstStyle>
            <a:lvl1pPr fontAlgn="base">
              <a:spcBef>
                <a:spcPct val="0"/>
              </a:spcBef>
              <a:spcAft>
                <a:spcPct val="0"/>
              </a:spcAft>
              <a:defRPr>
                <a:solidFill>
                  <a:srgbClr val="FFFFFF"/>
                </a:solidFill>
                <a:latin typeface="Arial" pitchFamily="34" charset="0"/>
              </a:defRPr>
            </a:lvl1pPr>
          </a:lstStyle>
          <a:p>
            <a:pPr>
              <a:defRPr/>
            </a:pPr>
            <a:fld id="{2973C72A-733E-48C5-B604-1E5B9ADB0C0C}" type="slidenum">
              <a:rPr lang="en-US"/>
              <a:pPr>
                <a:defRPr/>
              </a:pPr>
              <a:t>‹#›</a:t>
            </a:fld>
            <a:endParaRPr lang="en-US" dirty="0">
              <a:solidFill>
                <a:srgbClr val="000000"/>
              </a:solidFill>
              <a:latin typeface="Times" pitchFamily="18" charset="0"/>
            </a:endParaRPr>
          </a:p>
        </p:txBody>
      </p:sp>
    </p:spTree>
    <p:extLst>
      <p:ext uri="{BB962C8B-B14F-4D97-AF65-F5344CB8AC3E}">
        <p14:creationId xmlns:p14="http://schemas.microsoft.com/office/powerpoint/2010/main" val="297632896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6027F3A-BEB6-C840-A85F-41C011236E4B}"/>
              </a:ext>
            </a:extLst>
          </p:cNvPr>
          <p:cNvSpPr/>
          <p:nvPr userDrawn="1"/>
        </p:nvSpPr>
        <p:spPr>
          <a:xfrm>
            <a:off x="0" y="0"/>
            <a:ext cx="9144000" cy="6858000"/>
          </a:xfrm>
          <a:prstGeom prst="rect">
            <a:avLst/>
          </a:prstGeom>
          <a:gradFill flip="none" rotWithShape="1">
            <a:gsLst>
              <a:gs pos="0">
                <a:schemeClr val="accent3"/>
              </a:gs>
              <a:gs pos="70000">
                <a:schemeClr val="accent2"/>
              </a:gs>
            </a:gsLst>
            <a:lin ang="1782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ctrTitle"/>
          </p:nvPr>
        </p:nvSpPr>
        <p:spPr>
          <a:xfrm>
            <a:off x="952500" y="956961"/>
            <a:ext cx="7200900" cy="502567"/>
          </a:xfrm>
        </p:spPr>
        <p:txBody>
          <a:bodyPr>
            <a:normAutofit/>
          </a:bodyPr>
          <a:lstStyle>
            <a:lvl1pPr>
              <a:defRPr sz="2400" b="0">
                <a:solidFill>
                  <a:srgbClr val="04B6EC"/>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909871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2982235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5929401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4367430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015289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718561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5975028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474183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174509449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14287334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6597618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2304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4055733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18179298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3235815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879375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2931878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174835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116750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7014731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31989949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836721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6825299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21717850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28039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slideLayout" Target="../slideLayouts/slideLayout39.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slideLayout" Target="../slideLayouts/slideLayout38.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slideLayout" Target="../slideLayouts/slideLayout42.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slideLayout" Target="../slideLayouts/slideLayout41.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Dependence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4" r:id="rId13"/>
    <p:sldLayoutId id="2147483688" r:id="rId14"/>
    <p:sldLayoutId id="2147483693" r:id="rId15"/>
    <p:sldLayoutId id="2147483697" r:id="rId16"/>
    <p:sldLayoutId id="2147483699" r:id="rId17"/>
    <p:sldLayoutId id="2147483701" r:id="rId18"/>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3047345488"/>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6.jpeg"/><Relationship Id="rId7"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20.jpeg"/><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6.jpeg"/><Relationship Id="rId7"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20.jpeg"/><Relationship Id="rId5" Type="http://schemas.openxmlformats.org/officeDocument/2006/relationships/image" Target="../media/image18.jpe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BC6E27-D298-647C-F199-AA06F7C79DDF}"/>
              </a:ext>
            </a:extLst>
          </p:cNvPr>
          <p:cNvSpPr>
            <a:spLocks noGrp="1"/>
          </p:cNvSpPr>
          <p:nvPr>
            <p:ph type="body" sz="quarter" idx="10"/>
          </p:nvPr>
        </p:nvSpPr>
        <p:spPr/>
        <p:txBody>
          <a:bodyPr/>
          <a:lstStyle/>
          <a:p>
            <a:r>
              <a:rPr lang="en-GB" dirty="0"/>
              <a:t>Initial assessment and </a:t>
            </a:r>
          </a:p>
          <a:p>
            <a:r>
              <a:rPr lang="en-GB" dirty="0"/>
              <a:t>treatment plan</a:t>
            </a:r>
          </a:p>
          <a:p>
            <a:endParaRPr lang="en-GB" dirty="0"/>
          </a:p>
        </p:txBody>
      </p:sp>
    </p:spTree>
    <p:extLst>
      <p:ext uri="{BB962C8B-B14F-4D97-AF65-F5344CB8AC3E}">
        <p14:creationId xmlns:p14="http://schemas.microsoft.com/office/powerpoint/2010/main" val="135548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ACFDE-2624-69C9-68A6-86A0F770A6F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93D0F87-E040-2903-2A8F-77522101A58F}"/>
              </a:ext>
            </a:extLst>
          </p:cNvPr>
          <p:cNvPicPr>
            <a:picLocks noChangeAspect="1"/>
          </p:cNvPicPr>
          <p:nvPr/>
        </p:nvPicPr>
        <p:blipFill>
          <a:blip r:embed="rId3">
            <a:alphaModFix amt="50000"/>
          </a:blip>
          <a:srcRect/>
          <a:stretch/>
        </p:blipFill>
        <p:spPr>
          <a:xfrm>
            <a:off x="0" y="0"/>
            <a:ext cx="9144000" cy="6858000"/>
          </a:xfrm>
          <a:prstGeom prst="rect">
            <a:avLst/>
          </a:prstGeom>
        </p:spPr>
      </p:pic>
      <p:sp>
        <p:nvSpPr>
          <p:cNvPr id="17" name="Text Placeholder 3">
            <a:extLst>
              <a:ext uri="{FF2B5EF4-FFF2-40B4-BE49-F238E27FC236}">
                <a16:creationId xmlns:a16="http://schemas.microsoft.com/office/drawing/2014/main" id="{607F3C91-4213-44E6-EBF0-49B30B1FDFF5}"/>
              </a:ext>
            </a:extLst>
          </p:cNvPr>
          <p:cNvSpPr txBox="1">
            <a:spLocks/>
          </p:cNvSpPr>
          <p:nvPr/>
        </p:nvSpPr>
        <p:spPr bwMode="auto">
          <a:xfrm>
            <a:off x="1858561" y="814675"/>
            <a:ext cx="6675839" cy="1491357"/>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50000"/>
              </a:lnSpc>
              <a:spcBef>
                <a:spcPts val="0"/>
              </a:spcBef>
              <a:spcAft>
                <a:spcPts val="400"/>
              </a:spcAft>
              <a:buClr>
                <a:srgbClr val="F79644"/>
              </a:buClr>
              <a:buNone/>
              <a:tabLst>
                <a:tab pos="219075" algn="l"/>
                <a:tab pos="1285875" algn="l"/>
              </a:tabLst>
            </a:pPr>
            <a:r>
              <a:rPr lang="en-US" sz="2400" b="1" dirty="0">
                <a:solidFill>
                  <a:srgbClr val="005EB8"/>
                </a:solidFill>
                <a:latin typeface="Arial" panose="020B0604020202020204" pitchFamily="34" charset="0"/>
                <a:cs typeface="Arial" panose="020B0604020202020204" pitchFamily="34" charset="0"/>
              </a:rPr>
              <a:t>5. Provide summary, agree to next follow-up and prompt commitment </a:t>
            </a:r>
          </a:p>
          <a:p>
            <a:pPr marL="0" indent="0">
              <a:lnSpc>
                <a:spcPts val="2000"/>
              </a:lnSpc>
              <a:spcBef>
                <a:spcPts val="0"/>
              </a:spcBef>
              <a:spcAft>
                <a:spcPts val="400"/>
              </a:spcAft>
              <a:buClr>
                <a:srgbClr val="F79644"/>
              </a:buClr>
              <a:buNone/>
              <a:tabLst>
                <a:tab pos="219075" algn="l"/>
                <a:tab pos="1285875" algn="l"/>
              </a:tabLst>
            </a:pPr>
            <a:endParaRPr lang="en-US" sz="2200" b="1" dirty="0">
              <a:solidFill>
                <a:schemeClr val="accent1"/>
              </a:solidFill>
              <a:latin typeface="Arial" panose="020B0604020202020204" pitchFamily="34" charset="0"/>
              <a:cs typeface="Arial" panose="020B0604020202020204" pitchFamily="34" charset="0"/>
            </a:endParaRPr>
          </a:p>
        </p:txBody>
      </p:sp>
      <p:pic>
        <p:nvPicPr>
          <p:cNvPr id="18" name="Picture 17">
            <a:extLst>
              <a:ext uri="{FF2B5EF4-FFF2-40B4-BE49-F238E27FC236}">
                <a16:creationId xmlns:a16="http://schemas.microsoft.com/office/drawing/2014/main" id="{C94A2153-B8B9-2F78-1F4B-E40A8E15A903}"/>
              </a:ext>
            </a:extLst>
          </p:cNvPr>
          <p:cNvPicPr>
            <a:picLocks noChangeAspect="1"/>
          </p:cNvPicPr>
          <p:nvPr/>
        </p:nvPicPr>
        <p:blipFill>
          <a:blip r:embed="rId4"/>
          <a:srcRect/>
          <a:stretch/>
        </p:blipFill>
        <p:spPr>
          <a:xfrm>
            <a:off x="609600" y="814675"/>
            <a:ext cx="1002934" cy="1002934"/>
          </a:xfrm>
          <a:prstGeom prst="rect">
            <a:avLst/>
          </a:prstGeom>
          <a:effectLst>
            <a:outerShdw blurRad="190500" dist="50800" dir="5400000" algn="ctr" rotWithShape="0">
              <a:srgbClr val="000000">
                <a:alpha val="15000"/>
              </a:srgbClr>
            </a:outerShdw>
          </a:effectLst>
        </p:spPr>
      </p:pic>
      <p:sp>
        <p:nvSpPr>
          <p:cNvPr id="4" name="TextBox 3">
            <a:extLst>
              <a:ext uri="{FF2B5EF4-FFF2-40B4-BE49-F238E27FC236}">
                <a16:creationId xmlns:a16="http://schemas.microsoft.com/office/drawing/2014/main" id="{181FEBFC-36AB-8357-6E6D-1F9DA2A59BA1}"/>
              </a:ext>
            </a:extLst>
          </p:cNvPr>
          <p:cNvSpPr txBox="1"/>
          <p:nvPr/>
        </p:nvSpPr>
        <p:spPr bwMode="auto">
          <a:xfrm>
            <a:off x="6574312" y="5082307"/>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1</a:t>
            </a:r>
          </a:p>
        </p:txBody>
      </p:sp>
      <p:sp>
        <p:nvSpPr>
          <p:cNvPr id="2" name="Text Placeholder 3">
            <a:extLst>
              <a:ext uri="{FF2B5EF4-FFF2-40B4-BE49-F238E27FC236}">
                <a16:creationId xmlns:a16="http://schemas.microsoft.com/office/drawing/2014/main" id="{E0338F97-7488-168D-6585-7AF475423F20}"/>
              </a:ext>
            </a:extLst>
          </p:cNvPr>
          <p:cNvSpPr txBox="1">
            <a:spLocks/>
          </p:cNvSpPr>
          <p:nvPr/>
        </p:nvSpPr>
        <p:spPr bwMode="auto">
          <a:xfrm>
            <a:off x="609600" y="2143565"/>
            <a:ext cx="8534400" cy="1491357"/>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None/>
              <a:tabLst>
                <a:tab pos="219075" algn="l"/>
                <a:tab pos="1285875" algn="l"/>
              </a:tabLst>
            </a:pPr>
            <a:endParaRPr lang="en-US" sz="2200" b="1" dirty="0">
              <a:solidFill>
                <a:schemeClr val="accent1"/>
              </a:solidFill>
              <a:latin typeface="Arial" panose="020B0604020202020204" pitchFamily="34" charset="0"/>
              <a:cs typeface="Arial" panose="020B0604020202020204" pitchFamily="34" charset="0"/>
            </a:endParaRPr>
          </a:p>
          <a:p>
            <a:pPr marL="447675" indent="-219075">
              <a:lnSpc>
                <a:spcPts val="2500"/>
              </a:lnSpc>
              <a:spcBef>
                <a:spcPts val="0"/>
              </a:spcBef>
              <a:spcAft>
                <a:spcPts val="0"/>
              </a:spcAft>
              <a:buClr>
                <a:srgbClr val="00A7FF"/>
              </a:buClr>
              <a:tabLst>
                <a:tab pos="1285875" algn="l"/>
              </a:tabLst>
            </a:pPr>
            <a:r>
              <a:rPr lang="en-US" sz="2200" dirty="0">
                <a:latin typeface="Arial" panose="020B0604020202020204" pitchFamily="34" charset="0"/>
                <a:cs typeface="Arial" panose="020B0604020202020204" pitchFamily="34" charset="0"/>
              </a:rPr>
              <a:t>Provide a summary of what you discussed</a:t>
            </a:r>
          </a:p>
          <a:p>
            <a:pPr marL="447675" indent="-219075">
              <a:lnSpc>
                <a:spcPts val="2500"/>
              </a:lnSpc>
              <a:spcBef>
                <a:spcPts val="0"/>
              </a:spcBef>
              <a:spcAft>
                <a:spcPts val="0"/>
              </a:spcAft>
              <a:buClr>
                <a:srgbClr val="00A7FF"/>
              </a:buClr>
              <a:tabLst>
                <a:tab pos="1285875" algn="l"/>
              </a:tabLst>
            </a:pPr>
            <a:endParaRPr lang="en-US" sz="2200" dirty="0">
              <a:latin typeface="Arial" panose="020B0604020202020204" pitchFamily="34" charset="0"/>
              <a:cs typeface="Arial" panose="020B0604020202020204" pitchFamily="34" charset="0"/>
            </a:endParaRPr>
          </a:p>
          <a:p>
            <a:pPr marL="447675" indent="-219075">
              <a:lnSpc>
                <a:spcPts val="2500"/>
              </a:lnSpc>
              <a:spcBef>
                <a:spcPts val="0"/>
              </a:spcBef>
              <a:spcAft>
                <a:spcPts val="0"/>
              </a:spcAft>
              <a:buClr>
                <a:srgbClr val="00A7FF"/>
              </a:buClr>
              <a:tabLst>
                <a:tab pos="1285875" algn="l"/>
              </a:tabLst>
            </a:pPr>
            <a:r>
              <a:rPr lang="en-US" sz="2200" dirty="0">
                <a:latin typeface="Arial" panose="020B0604020202020204" pitchFamily="34" charset="0"/>
                <a:cs typeface="Arial" panose="020B0604020202020204" pitchFamily="34" charset="0"/>
              </a:rPr>
              <a:t>Address any questions or concerns</a:t>
            </a:r>
          </a:p>
          <a:p>
            <a:pPr marL="447675" indent="-219075">
              <a:lnSpc>
                <a:spcPts val="2500"/>
              </a:lnSpc>
              <a:spcBef>
                <a:spcPts val="0"/>
              </a:spcBef>
              <a:spcAft>
                <a:spcPts val="0"/>
              </a:spcAft>
              <a:buClr>
                <a:srgbClr val="00A7FF"/>
              </a:buClr>
              <a:tabLst>
                <a:tab pos="1285875" algn="l"/>
              </a:tabLst>
            </a:pPr>
            <a:endParaRPr lang="en-US" sz="2200" dirty="0">
              <a:latin typeface="Arial" panose="020B0604020202020204" pitchFamily="34" charset="0"/>
              <a:cs typeface="Arial" panose="020B0604020202020204" pitchFamily="34" charset="0"/>
            </a:endParaRPr>
          </a:p>
          <a:p>
            <a:pPr marL="447675" indent="-219075">
              <a:lnSpc>
                <a:spcPts val="2500"/>
              </a:lnSpc>
              <a:spcBef>
                <a:spcPts val="0"/>
              </a:spcBef>
              <a:spcAft>
                <a:spcPts val="0"/>
              </a:spcAft>
              <a:buClr>
                <a:srgbClr val="00A7FF"/>
              </a:buClr>
              <a:tabLst>
                <a:tab pos="1285875" algn="l"/>
              </a:tabLst>
            </a:pPr>
            <a:r>
              <a:rPr lang="en-US" sz="2200" dirty="0">
                <a:latin typeface="Arial" panose="020B0604020202020204" pitchFamily="34" charset="0"/>
                <a:cs typeface="Arial" panose="020B0604020202020204" pitchFamily="34" charset="0"/>
              </a:rPr>
              <a:t>Prompt commitment from patient to plan you discussed</a:t>
            </a:r>
          </a:p>
          <a:p>
            <a:pPr marL="447675" indent="-219075">
              <a:lnSpc>
                <a:spcPts val="2500"/>
              </a:lnSpc>
              <a:spcBef>
                <a:spcPts val="0"/>
              </a:spcBef>
              <a:spcAft>
                <a:spcPts val="0"/>
              </a:spcAft>
              <a:buClr>
                <a:srgbClr val="00A7FF"/>
              </a:buClr>
              <a:tabLst>
                <a:tab pos="1285875" algn="l"/>
              </a:tabLst>
            </a:pPr>
            <a:endParaRPr 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7150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A5352-3A60-5B6D-ED09-649E728B9CEB}"/>
              </a:ext>
            </a:extLst>
          </p:cNvPr>
          <p:cNvSpPr>
            <a:spLocks noGrp="1"/>
          </p:cNvSpPr>
          <p:nvPr>
            <p:ph type="title"/>
          </p:nvPr>
        </p:nvSpPr>
        <p:spPr/>
        <p:txBody>
          <a:bodyPr/>
          <a:lstStyle/>
          <a:p>
            <a:r>
              <a:rPr lang="en-US" dirty="0">
                <a:latin typeface="Arial"/>
                <a:cs typeface="Arial"/>
              </a:rPr>
              <a:t>Prompt commitment</a:t>
            </a:r>
          </a:p>
        </p:txBody>
      </p:sp>
      <p:sp>
        <p:nvSpPr>
          <p:cNvPr id="3" name="Text Placeholder 2">
            <a:extLst>
              <a:ext uri="{FF2B5EF4-FFF2-40B4-BE49-F238E27FC236}">
                <a16:creationId xmlns:a16="http://schemas.microsoft.com/office/drawing/2014/main" id="{AA247466-BB55-EA72-FBD4-8B6D54B7B01F}"/>
              </a:ext>
            </a:extLst>
          </p:cNvPr>
          <p:cNvSpPr>
            <a:spLocks noGrp="1"/>
          </p:cNvSpPr>
          <p:nvPr>
            <p:ph type="body" idx="12"/>
          </p:nvPr>
        </p:nvSpPr>
        <p:spPr>
          <a:xfrm>
            <a:off x="571500" y="1647235"/>
            <a:ext cx="7826237" cy="1654482"/>
          </a:xfrm>
        </p:spPr>
        <p:txBody>
          <a:bodyPr/>
          <a:lstStyle/>
          <a:p>
            <a:pPr marL="0" indent="0">
              <a:lnSpc>
                <a:spcPts val="2400"/>
              </a:lnSpc>
              <a:spcBef>
                <a:spcPts val="1000"/>
              </a:spcBef>
              <a:spcAft>
                <a:spcPts val="1000"/>
              </a:spcAft>
              <a:buNone/>
              <a:tabLst>
                <a:tab pos="309563" algn="l"/>
                <a:tab pos="620713" algn="l"/>
              </a:tabLst>
            </a:pPr>
            <a:r>
              <a:rPr lang="en-US" dirty="0">
                <a:solidFill>
                  <a:srgbClr val="414141"/>
                </a:solidFill>
                <a:latin typeface="Arial"/>
                <a:cs typeface="Arial"/>
              </a:rPr>
              <a:t>Sharing</a:t>
            </a:r>
            <a:r>
              <a:rPr lang="en-US" dirty="0">
                <a:latin typeface="Arial"/>
                <a:cs typeface="Arial"/>
              </a:rPr>
              <a:t> their intention with the practitioner </a:t>
            </a:r>
            <a:r>
              <a:rPr lang="en-US" b="1" dirty="0">
                <a:solidFill>
                  <a:schemeClr val="accent1"/>
                </a:solidFill>
                <a:latin typeface="Arial"/>
                <a:cs typeface="Arial"/>
              </a:rPr>
              <a:t>strengthens commitment</a:t>
            </a:r>
            <a:endParaRPr lang="en-US" dirty="0">
              <a:solidFill>
                <a:schemeClr val="accent1"/>
              </a:solidFill>
              <a:latin typeface="Arial"/>
              <a:cs typeface="Arial"/>
            </a:endParaRPr>
          </a:p>
          <a:p>
            <a:pPr marL="287655" indent="-288290">
              <a:lnSpc>
                <a:spcPts val="1500"/>
              </a:lnSpc>
              <a:spcBef>
                <a:spcPts val="1000"/>
              </a:spcBef>
              <a:spcAft>
                <a:spcPts val="1000"/>
              </a:spcAft>
              <a:buFont typeface="Century Gothic" panose="020B0502020202020204" pitchFamily="34" charset="0"/>
              <a:buChar char="■"/>
            </a:pPr>
            <a:r>
              <a:rPr lang="en-US" dirty="0">
                <a:latin typeface="Arial"/>
                <a:cs typeface="Arial"/>
              </a:rPr>
              <a:t>Declarations contribute to </a:t>
            </a:r>
            <a:r>
              <a:rPr lang="en-US" b="1" dirty="0">
                <a:solidFill>
                  <a:schemeClr val="accent1"/>
                </a:solidFill>
                <a:latin typeface="Arial"/>
                <a:cs typeface="Arial"/>
              </a:rPr>
              <a:t>building rapport</a:t>
            </a:r>
          </a:p>
          <a:p>
            <a:pPr marL="287655" indent="-288290">
              <a:lnSpc>
                <a:spcPts val="1500"/>
              </a:lnSpc>
              <a:spcBef>
                <a:spcPts val="1000"/>
              </a:spcBef>
              <a:spcAft>
                <a:spcPts val="1000"/>
              </a:spcAft>
              <a:buFont typeface="Century Gothic" panose="020B0502020202020204" pitchFamily="34" charset="0"/>
              <a:buChar char="■"/>
            </a:pPr>
            <a:r>
              <a:rPr lang="en-US" dirty="0">
                <a:latin typeface="Arial"/>
                <a:cs typeface="Arial"/>
              </a:rPr>
              <a:t>Reduces any misunderstandings</a:t>
            </a:r>
          </a:p>
        </p:txBody>
      </p:sp>
      <p:sp>
        <p:nvSpPr>
          <p:cNvPr id="4" name="Footer Placeholder 3">
            <a:extLst>
              <a:ext uri="{FF2B5EF4-FFF2-40B4-BE49-F238E27FC236}">
                <a16:creationId xmlns:a16="http://schemas.microsoft.com/office/drawing/2014/main" id="{0751E39B-6301-E034-BF1D-0A312FAAEF2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5" name="Text Placeholder 2">
            <a:extLst>
              <a:ext uri="{FF2B5EF4-FFF2-40B4-BE49-F238E27FC236}">
                <a16:creationId xmlns:a16="http://schemas.microsoft.com/office/drawing/2014/main" id="{ABC65812-8C5F-F8AE-931E-4C3CDE2086CB}"/>
              </a:ext>
            </a:extLst>
          </p:cNvPr>
          <p:cNvSpPr txBox="1">
            <a:spLocks/>
          </p:cNvSpPr>
          <p:nvPr/>
        </p:nvSpPr>
        <p:spPr bwMode="auto">
          <a:xfrm>
            <a:off x="638624" y="3319632"/>
            <a:ext cx="7826237" cy="28208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spcBef>
                <a:spcPts val="1000"/>
              </a:spcBef>
              <a:spcAft>
                <a:spcPts val="1000"/>
              </a:spcAft>
              <a:buFont typeface="Lucida Grande" panose="020B0600040502020204" pitchFamily="34" charset="0"/>
              <a:buNone/>
            </a:pPr>
            <a:r>
              <a:rPr lang="en-US" dirty="0">
                <a:latin typeface="Arial"/>
                <a:cs typeface="Arial"/>
              </a:rPr>
              <a:t>It is important to ensure the patient understands the</a:t>
            </a:r>
            <a:r>
              <a:rPr lang="en-US" dirty="0">
                <a:solidFill>
                  <a:srgbClr val="414141"/>
                </a:solidFill>
                <a:latin typeface="Arial"/>
                <a:cs typeface="Arial"/>
              </a:rPr>
              <a:t> smokefree policy and </a:t>
            </a:r>
            <a:r>
              <a:rPr lang="en-US" b="1" dirty="0">
                <a:solidFill>
                  <a:schemeClr val="accent1"/>
                </a:solidFill>
                <a:latin typeface="Arial"/>
                <a:cs typeface="Arial"/>
              </a:rPr>
              <a:t>commits</a:t>
            </a:r>
            <a:r>
              <a:rPr lang="en-US" dirty="0">
                <a:latin typeface="Arial"/>
                <a:cs typeface="Arial"/>
              </a:rPr>
              <a:t> to:</a:t>
            </a:r>
            <a:endParaRPr lang="en-US" dirty="0"/>
          </a:p>
          <a:p>
            <a:pPr marL="285750" indent="-285750">
              <a:lnSpc>
                <a:spcPts val="1300"/>
              </a:lnSpc>
              <a:spcBef>
                <a:spcPts val="1000"/>
              </a:spcBef>
              <a:spcAft>
                <a:spcPts val="1000"/>
              </a:spcAft>
              <a:buFont typeface="Century Gothic" panose="020B0502020202020204" pitchFamily="34" charset="0"/>
              <a:buChar char="■"/>
              <a:tabLst>
                <a:tab pos="309563" algn="l"/>
                <a:tab pos="620713" algn="l"/>
              </a:tabLst>
            </a:pPr>
            <a:r>
              <a:rPr lang="en-US" dirty="0">
                <a:solidFill>
                  <a:schemeClr val="accent1"/>
                </a:solidFill>
                <a:latin typeface="Arial"/>
                <a:cs typeface="Arial"/>
              </a:rPr>
              <a:t>Not smoking anywhere in the hospital building or grounds</a:t>
            </a:r>
          </a:p>
          <a:p>
            <a:pPr marL="285750" indent="-285750">
              <a:lnSpc>
                <a:spcPts val="1300"/>
              </a:lnSpc>
              <a:spcBef>
                <a:spcPts val="1000"/>
              </a:spcBef>
              <a:spcAft>
                <a:spcPts val="1000"/>
              </a:spcAft>
              <a:buFont typeface="Century Gothic" panose="020B0502020202020204" pitchFamily="34" charset="0"/>
              <a:buChar char="■"/>
              <a:tabLst>
                <a:tab pos="309563" algn="l"/>
                <a:tab pos="620713" algn="l"/>
              </a:tabLst>
            </a:pPr>
            <a:r>
              <a:rPr lang="en-US" dirty="0">
                <a:solidFill>
                  <a:schemeClr val="accent1"/>
                </a:solidFill>
                <a:latin typeface="Arial"/>
                <a:cs typeface="Arial"/>
              </a:rPr>
              <a:t>Not smoking during escorted leave periods</a:t>
            </a:r>
          </a:p>
          <a:p>
            <a:pPr marL="285750" indent="-285750">
              <a:lnSpc>
                <a:spcPts val="1300"/>
              </a:lnSpc>
              <a:spcBef>
                <a:spcPts val="1000"/>
              </a:spcBef>
              <a:spcAft>
                <a:spcPts val="1000"/>
              </a:spcAft>
              <a:buFont typeface="Century Gothic" panose="020B0502020202020204" pitchFamily="34" charset="0"/>
              <a:buChar char="■"/>
              <a:tabLst>
                <a:tab pos="309563" algn="l"/>
                <a:tab pos="620713" algn="l"/>
              </a:tabLst>
            </a:pPr>
            <a:r>
              <a:rPr lang="en-US" dirty="0">
                <a:solidFill>
                  <a:schemeClr val="accent1"/>
                </a:solidFill>
                <a:latin typeface="Arial"/>
                <a:cs typeface="Arial"/>
              </a:rPr>
              <a:t>Not bringing tobacco materials into the hospital</a:t>
            </a:r>
            <a:endParaRPr lang="en-US" dirty="0">
              <a:solidFill>
                <a:schemeClr val="accent1"/>
              </a:solidFill>
            </a:endParaRPr>
          </a:p>
          <a:p>
            <a:pPr marL="285750" indent="-285750">
              <a:lnSpc>
                <a:spcPts val="1300"/>
              </a:lnSpc>
              <a:spcBef>
                <a:spcPts val="1000"/>
              </a:spcBef>
              <a:spcAft>
                <a:spcPts val="1000"/>
              </a:spcAft>
              <a:buFont typeface="Century Gothic" panose="020B0502020202020204" pitchFamily="34" charset="0"/>
              <a:buChar char="■"/>
              <a:tabLst>
                <a:tab pos="309563" algn="l"/>
                <a:tab pos="620713" algn="l"/>
              </a:tabLst>
            </a:pPr>
            <a:r>
              <a:rPr lang="en-US" dirty="0">
                <a:solidFill>
                  <a:schemeClr val="accent1"/>
                </a:solidFill>
                <a:latin typeface="Arial"/>
                <a:cs typeface="Arial"/>
              </a:rPr>
              <a:t>The plan you have agreed to (use of aids and strategies)</a:t>
            </a:r>
          </a:p>
        </p:txBody>
      </p:sp>
    </p:spTree>
    <p:extLst>
      <p:ext uri="{BB962C8B-B14F-4D97-AF65-F5344CB8AC3E}">
        <p14:creationId xmlns:p14="http://schemas.microsoft.com/office/powerpoint/2010/main" val="943491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921075" y="2518377"/>
            <a:ext cx="7597685" cy="67470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400"/>
              </a:lnSpc>
              <a:spcBef>
                <a:spcPts val="0"/>
              </a:spcBef>
              <a:spcAft>
                <a:spcPts val="3000"/>
              </a:spcAft>
              <a:buClr>
                <a:srgbClr val="C10C21"/>
              </a:buClr>
            </a:pPr>
            <a:r>
              <a:rPr lang="en-US" sz="3200" b="1" dirty="0">
                <a:solidFill>
                  <a:schemeClr val="bg1"/>
                </a:solidFill>
                <a:effectLst>
                  <a:outerShdw blurRad="254000" dist="63500" dir="5400000" algn="ctr" rotWithShape="0">
                    <a:srgbClr val="000000">
                      <a:alpha val="25000"/>
                    </a:srgbClr>
                  </a:outerShdw>
                </a:effectLst>
                <a:latin typeface="+mn-lt"/>
                <a:cs typeface="Segoe UI"/>
              </a:rPr>
              <a:t>Skills demonstration</a:t>
            </a:r>
            <a:endParaRPr lang="en-US" sz="3200" dirty="0">
              <a:solidFill>
                <a:schemeClr val="accent3"/>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104734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in a grey sweatshirt&#10;&#10;Description automatically generated with low confidence">
            <a:extLst>
              <a:ext uri="{FF2B5EF4-FFF2-40B4-BE49-F238E27FC236}">
                <a16:creationId xmlns:a16="http://schemas.microsoft.com/office/drawing/2014/main" id="{CF7BF338-229F-2EBF-20D1-6046FCBA7CCB}"/>
              </a:ext>
            </a:extLst>
          </p:cNvPr>
          <p:cNvPicPr>
            <a:picLocks noChangeAspect="1"/>
          </p:cNvPicPr>
          <p:nvPr/>
        </p:nvPicPr>
        <p:blipFill rotWithShape="1">
          <a:blip r:embed="rId3"/>
          <a:srcRect l="5662" t="2156" r="32048" b="5290"/>
          <a:stretch/>
        </p:blipFill>
        <p:spPr>
          <a:xfrm>
            <a:off x="7117715" y="2573440"/>
            <a:ext cx="1711120" cy="1711120"/>
          </a:xfrm>
          <a:prstGeom prst="rect">
            <a:avLst/>
          </a:prstGeom>
        </p:spPr>
      </p:pic>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demonstration: </a:t>
            </a:r>
            <a:r>
              <a:rPr lang="en-US" b="0" dirty="0"/>
              <a:t>Gemma </a:t>
            </a:r>
          </a:p>
        </p:txBody>
      </p:sp>
      <p:grpSp>
        <p:nvGrpSpPr>
          <p:cNvPr id="6" name="Group 5">
            <a:extLst>
              <a:ext uri="{FF2B5EF4-FFF2-40B4-BE49-F238E27FC236}">
                <a16:creationId xmlns:a16="http://schemas.microsoft.com/office/drawing/2014/main" id="{E8D11BCB-1B5A-A2DA-BA68-7BF29B1A4C6A}"/>
              </a:ext>
            </a:extLst>
          </p:cNvPr>
          <p:cNvGrpSpPr/>
          <p:nvPr/>
        </p:nvGrpSpPr>
        <p:grpSpPr>
          <a:xfrm>
            <a:off x="6569271" y="4433276"/>
            <a:ext cx="2622014" cy="836307"/>
            <a:chOff x="6563267" y="4482929"/>
            <a:chExt cx="2335696" cy="836307"/>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aphicFrame>
        <p:nvGraphicFramePr>
          <p:cNvPr id="4" name="Table 3">
            <a:extLst>
              <a:ext uri="{FF2B5EF4-FFF2-40B4-BE49-F238E27FC236}">
                <a16:creationId xmlns:a16="http://schemas.microsoft.com/office/drawing/2014/main" id="{5D624FC8-B533-F3E0-3276-DC95BDFE4394}"/>
              </a:ext>
            </a:extLst>
          </p:cNvPr>
          <p:cNvGraphicFramePr>
            <a:graphicFrameLocks noGrp="1"/>
          </p:cNvGraphicFramePr>
          <p:nvPr>
            <p:extLst>
              <p:ext uri="{D42A27DB-BD31-4B8C-83A1-F6EECF244321}">
                <p14:modId xmlns:p14="http://schemas.microsoft.com/office/powerpoint/2010/main" val="1436244485"/>
              </p:ext>
            </p:extLst>
          </p:nvPr>
        </p:nvGraphicFramePr>
        <p:xfrm>
          <a:off x="240659" y="1508767"/>
          <a:ext cx="6501841" cy="4535105"/>
        </p:xfrm>
        <a:graphic>
          <a:graphicData uri="http://schemas.openxmlformats.org/drawingml/2006/table">
            <a:tbl>
              <a:tblPr firstRow="1" bandRow="1">
                <a:tableStyleId>{5C22544A-7EE6-4342-B048-85BDC9FD1C3A}</a:tableStyleId>
              </a:tblPr>
              <a:tblGrid>
                <a:gridCol w="1431045">
                  <a:extLst>
                    <a:ext uri="{9D8B030D-6E8A-4147-A177-3AD203B41FA5}">
                      <a16:colId xmlns:a16="http://schemas.microsoft.com/office/drawing/2014/main" val="3889081879"/>
                    </a:ext>
                  </a:extLst>
                </a:gridCol>
                <a:gridCol w="5070796">
                  <a:extLst>
                    <a:ext uri="{9D8B030D-6E8A-4147-A177-3AD203B41FA5}">
                      <a16:colId xmlns:a16="http://schemas.microsoft.com/office/drawing/2014/main" val="600406677"/>
                    </a:ext>
                  </a:extLst>
                </a:gridCol>
              </a:tblGrid>
              <a:tr h="941861">
                <a:tc>
                  <a:txBody>
                    <a:bodyPr/>
                    <a:lstStyle/>
                    <a:p>
                      <a:pPr algn="l">
                        <a:lnSpc>
                          <a:spcPts val="1800"/>
                        </a:lnSpc>
                        <a:spcBef>
                          <a:spcPts val="600"/>
                        </a:spcBef>
                        <a:spcAft>
                          <a:spcPts val="600"/>
                        </a:spcAft>
                      </a:pPr>
                      <a:r>
                        <a:rPr lang="en-US" sz="1400" b="1" i="0" baseline="0" dirty="0">
                          <a:latin typeface="Arial" panose="020B0604020202020204" pitchFamily="34" charset="0"/>
                          <a:cs typeface="Arial" panose="020B0604020202020204" pitchFamily="34" charset="0"/>
                        </a:rPr>
                        <a:t>History</a:t>
                      </a: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a:lnSpc>
                          <a:spcPts val="1800"/>
                        </a:lnSpc>
                        <a:spcBef>
                          <a:spcPts val="400"/>
                        </a:spcBef>
                        <a:spcAft>
                          <a:spcPts val="400"/>
                        </a:spcAft>
                      </a:pPr>
                      <a:r>
                        <a:rPr lang="en-US" sz="1400" b="0" i="0" baseline="0" dirty="0">
                          <a:solidFill>
                            <a:schemeClr val="tx1"/>
                          </a:solidFill>
                          <a:latin typeface="Arial" panose="020B0604020202020204" pitchFamily="34" charset="0"/>
                          <a:cs typeface="Arial" panose="020B0604020202020204" pitchFamily="34" charset="0"/>
                        </a:rPr>
                        <a:t>29-year-old woman with schizoaffective disorder. Experiences social anxiety and issues with short term memory. Lives in supportive housing, has a part time job. </a:t>
                      </a: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4107125779"/>
                  </a:ext>
                </a:extLst>
              </a:tr>
              <a:tr h="535876">
                <a:tc>
                  <a:txBody>
                    <a:bodyPr/>
                    <a:lstStyle/>
                    <a:p>
                      <a:pPr algn="l">
                        <a:lnSpc>
                          <a:spcPts val="1800"/>
                        </a:lnSpc>
                        <a:spcBef>
                          <a:spcPts val="600"/>
                        </a:spcBef>
                        <a:spcAft>
                          <a:spcPts val="600"/>
                        </a:spcAft>
                      </a:pPr>
                      <a:r>
                        <a:rPr lang="en-US" sz="1400" b="1" i="0" baseline="0" dirty="0">
                          <a:solidFill>
                            <a:schemeClr val="bg1"/>
                          </a:solidFill>
                          <a:latin typeface="Arial"/>
                          <a:cs typeface="Arial"/>
                        </a:rPr>
                        <a:t>Current situation </a:t>
                      </a:r>
                      <a:endParaRPr lang="en-US" sz="1400" b="1" i="0" baseline="0" dirty="0">
                        <a:solidFill>
                          <a:schemeClr val="bg1"/>
                        </a:solidFill>
                        <a:latin typeface="Arial" panose="020B0604020202020204" pitchFamily="34" charset="0"/>
                        <a:cs typeface="Arial" panose="020B0604020202020204" pitchFamily="34" charset="0"/>
                      </a:endParaRP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a:lnSpc>
                          <a:spcPts val="1800"/>
                        </a:lnSpc>
                        <a:spcBef>
                          <a:spcPts val="400"/>
                        </a:spcBef>
                        <a:spcAft>
                          <a:spcPts val="400"/>
                        </a:spcAft>
                      </a:pPr>
                      <a:r>
                        <a:rPr lang="en-US" sz="1400" b="0" i="0" baseline="0" dirty="0">
                          <a:solidFill>
                            <a:schemeClr val="tx1"/>
                          </a:solidFill>
                          <a:latin typeface="Arial" panose="020B0604020202020204" pitchFamily="34" charset="0"/>
                          <a:cs typeface="Arial" panose="020B0604020202020204" pitchFamily="34" charset="0"/>
                        </a:rPr>
                        <a:t>Admitted under S2 after argument at work, accused others of staring at her. Manager asked her to go home. CPN arranged admission for assessment, has no leave.</a:t>
                      </a: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3816909782"/>
                  </a:ext>
                </a:extLst>
              </a:tr>
              <a:tr h="743504">
                <a:tc>
                  <a:txBody>
                    <a:bodyPr/>
                    <a:lstStyle/>
                    <a:p>
                      <a:pPr algn="l">
                        <a:lnSpc>
                          <a:spcPts val="1800"/>
                        </a:lnSpc>
                        <a:spcBef>
                          <a:spcPts val="600"/>
                        </a:spcBef>
                        <a:spcAft>
                          <a:spcPts val="600"/>
                        </a:spcAft>
                      </a:pPr>
                      <a:r>
                        <a:rPr lang="en-US" sz="1400" b="1" i="0" baseline="0" dirty="0">
                          <a:solidFill>
                            <a:schemeClr val="bg1"/>
                          </a:solidFill>
                          <a:latin typeface="Arial"/>
                          <a:cs typeface="Arial"/>
                        </a:rPr>
                        <a:t>Past smoking</a:t>
                      </a: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a:lnSpc>
                          <a:spcPts val="1800"/>
                        </a:lnSpc>
                        <a:spcBef>
                          <a:spcPts val="400"/>
                        </a:spcBef>
                        <a:spcAft>
                          <a:spcPts val="400"/>
                        </a:spcAft>
                      </a:pPr>
                      <a:r>
                        <a:rPr lang="en-US" sz="1400" b="0" i="0" baseline="0" dirty="0">
                          <a:latin typeface="Arial"/>
                          <a:cs typeface="Arial"/>
                        </a:rPr>
                        <a:t>Prior to admission was smoking 20-30 cigarettes/day. Smoked since 11 years old. Smokes within 5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3476263633"/>
                  </a:ext>
                </a:extLst>
              </a:tr>
              <a:tr h="532590">
                <a:tc>
                  <a:txBody>
                    <a:bodyPr/>
                    <a:lstStyle/>
                    <a:p>
                      <a:pPr algn="l">
                        <a:lnSpc>
                          <a:spcPts val="1800"/>
                        </a:lnSpc>
                        <a:spcBef>
                          <a:spcPts val="600"/>
                        </a:spcBef>
                        <a:spcAft>
                          <a:spcPts val="600"/>
                        </a:spcAft>
                      </a:pPr>
                      <a:r>
                        <a:rPr lang="en-US" sz="1400" b="1" i="0" baseline="0" dirty="0">
                          <a:solidFill>
                            <a:schemeClr val="bg1"/>
                          </a:solidFill>
                          <a:latin typeface="Arial"/>
                          <a:cs typeface="Arial"/>
                        </a:rPr>
                        <a:t>Motivation to quit</a:t>
                      </a: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a:lnSpc>
                          <a:spcPts val="1800"/>
                        </a:lnSpc>
                        <a:spcBef>
                          <a:spcPts val="400"/>
                        </a:spcBef>
                        <a:spcAft>
                          <a:spcPts val="400"/>
                        </a:spcAft>
                      </a:pPr>
                      <a:r>
                        <a:rPr lang="en-US" sz="1400" b="0" i="0" baseline="0" dirty="0">
                          <a:latin typeface="Arial"/>
                          <a:cs typeface="Arial"/>
                        </a:rPr>
                        <a:t>Health and wealth.</a:t>
                      </a: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3331932257"/>
                  </a:ext>
                </a:extLst>
              </a:tr>
              <a:tr h="430450">
                <a:tc>
                  <a:txBody>
                    <a:bodyPr/>
                    <a:lstStyle/>
                    <a:p>
                      <a:pPr algn="l">
                        <a:lnSpc>
                          <a:spcPts val="1800"/>
                        </a:lnSpc>
                        <a:spcBef>
                          <a:spcPts val="600"/>
                        </a:spcBef>
                        <a:spcAft>
                          <a:spcPts val="600"/>
                        </a:spcAft>
                      </a:pPr>
                      <a:r>
                        <a:rPr lang="en-US" sz="1400" b="1" i="0" baseline="0" dirty="0">
                          <a:solidFill>
                            <a:schemeClr val="bg1"/>
                          </a:solidFill>
                          <a:latin typeface="Arial"/>
                          <a:cs typeface="Arial"/>
                        </a:rPr>
                        <a:t>Barriers</a:t>
                      </a: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marL="6350" indent="0">
                        <a:lnSpc>
                          <a:spcPts val="1800"/>
                        </a:lnSpc>
                        <a:spcBef>
                          <a:spcPts val="400"/>
                        </a:spcBef>
                        <a:spcAft>
                          <a:spcPts val="400"/>
                        </a:spcAft>
                        <a:tabLst/>
                      </a:pPr>
                      <a:r>
                        <a:rPr lang="en-US" sz="1400" b="0" i="0" baseline="0" dirty="0">
                          <a:latin typeface="Arial" panose="020B0604020202020204" pitchFamily="34" charset="0"/>
                          <a:cs typeface="Arial" panose="020B0604020202020204" pitchFamily="34" charset="0"/>
                        </a:rPr>
                        <a:t>Cope with stress. Enjoys smoking.</a:t>
                      </a: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3206747704"/>
                  </a:ext>
                </a:extLst>
              </a:tr>
              <a:tr h="457084">
                <a:tc>
                  <a:txBody>
                    <a:bodyPr/>
                    <a:lstStyle/>
                    <a:p>
                      <a:pPr marL="0" marR="0" lvl="0" indent="0" algn="l" rtl="0" eaLnBrk="1" fontAlgn="auto" latinLnBrk="0" hangingPunct="1">
                        <a:lnSpc>
                          <a:spcPts val="1800"/>
                        </a:lnSpc>
                        <a:spcBef>
                          <a:spcPts val="600"/>
                        </a:spcBef>
                        <a:spcAft>
                          <a:spcPts val="600"/>
                        </a:spcAft>
                        <a:buClrTx/>
                        <a:buSzTx/>
                        <a:buFontTx/>
                        <a:buNone/>
                      </a:pPr>
                      <a:r>
                        <a:rPr lang="en-GB" sz="1400" b="1" i="0" kern="1200" baseline="0" dirty="0">
                          <a:solidFill>
                            <a:schemeClr val="bg2"/>
                          </a:solidFill>
                          <a:effectLst/>
                          <a:latin typeface="Arial"/>
                          <a:ea typeface="+mn-ea"/>
                          <a:cs typeface="Arial"/>
                        </a:rPr>
                        <a:t>Treatment choice</a:t>
                      </a:r>
                      <a:r>
                        <a:rPr lang="en-CA" sz="1400" b="1" i="0" baseline="0" dirty="0">
                          <a:solidFill>
                            <a:schemeClr val="bg2"/>
                          </a:solidFill>
                          <a:effectLst/>
                          <a:latin typeface="Arial"/>
                          <a:cs typeface="Arial"/>
                        </a:rPr>
                        <a:t> </a:t>
                      </a:r>
                      <a:endParaRPr lang="en-CA" sz="1400" b="1" i="0" baseline="0" dirty="0">
                        <a:solidFill>
                          <a:schemeClr val="bg2"/>
                        </a:solidFill>
                        <a:effectLst/>
                        <a:latin typeface="Arial" panose="020B0604020202020204" pitchFamily="34" charset="0"/>
                        <a:ea typeface="Times New Roman" panose="02020603050405020304" pitchFamily="18" charset="0"/>
                        <a:cs typeface="Arial" panose="020B0604020202020204" pitchFamily="34" charset="0"/>
                      </a:endParaRP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kern="1200" baseline="0" dirty="0">
                          <a:solidFill>
                            <a:schemeClr val="dk1"/>
                          </a:solidFill>
                          <a:effectLst/>
                          <a:latin typeface="Arial"/>
                          <a:ea typeface="+mn-ea"/>
                          <a:cs typeface="Arial"/>
                        </a:rPr>
                        <a:t>Patches and mouth spray</a:t>
                      </a:r>
                      <a:endParaRPr lang="en-CA" sz="1400" b="0" i="0" baseline="0" dirty="0">
                        <a:effectLst/>
                        <a:latin typeface="Arial"/>
                        <a:ea typeface="Times New Roman" panose="02020603050405020304" pitchFamily="18" charset="0"/>
                        <a:cs typeface="Arial"/>
                      </a:endParaRP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2780533004"/>
                  </a:ext>
                </a:extLst>
              </a:tr>
              <a:tr h="676369">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1" i="0" baseline="0" dirty="0">
                          <a:solidFill>
                            <a:srgbClr val="FFFFFF"/>
                          </a:solidFill>
                          <a:effectLst/>
                          <a:latin typeface="+mn-lt"/>
                          <a:ea typeface="Times New Roman" panose="02020603050405020304" pitchFamily="18" charset="0"/>
                          <a:cs typeface="Arial"/>
                        </a:rPr>
                        <a:t>Risky situations</a:t>
                      </a:r>
                      <a:endParaRPr lang="en-CA" sz="1400" b="1" i="0" baseline="0" dirty="0">
                        <a:effectLst/>
                        <a:latin typeface="+mn-lt"/>
                        <a:ea typeface="Times New Roman" panose="02020603050405020304" pitchFamily="18" charset="0"/>
                        <a:cs typeface="Arial"/>
                      </a:endParaRP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baseline="0" dirty="0">
                          <a:effectLst/>
                          <a:latin typeface="+mn-lt"/>
                          <a:ea typeface="Times New Roman" panose="02020603050405020304" pitchFamily="18" charset="0"/>
                          <a:cs typeface="Arial" panose="020B0604020202020204" pitchFamily="34" charset="0"/>
                        </a:rPr>
                        <a:t>When interacting with other smokers on the ward. Worried about security of her job and how her colleagues will be if she goes back  </a:t>
                      </a:r>
                      <a:endParaRPr lang="en-CA" sz="1400" b="0" i="0" baseline="0" dirty="0">
                        <a:effectLst/>
                        <a:latin typeface="+mn-lt"/>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1397393081"/>
                  </a:ext>
                </a:extLst>
              </a:tr>
            </a:tbl>
          </a:graphicData>
        </a:graphic>
      </p:graphicFrame>
      <p:sp>
        <p:nvSpPr>
          <p:cNvPr id="5" name="Footer Placeholder 3">
            <a:extLst>
              <a:ext uri="{FF2B5EF4-FFF2-40B4-BE49-F238E27FC236}">
                <a16:creationId xmlns:a16="http://schemas.microsoft.com/office/drawing/2014/main" id="{72071D95-21EE-4959-7896-BE17E0638EA1}"/>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8" name="TextBox 7">
            <a:extLst>
              <a:ext uri="{FF2B5EF4-FFF2-40B4-BE49-F238E27FC236}">
                <a16:creationId xmlns:a16="http://schemas.microsoft.com/office/drawing/2014/main" id="{FC331400-AE4A-1513-9F8E-962A7E03D87F}"/>
              </a:ext>
            </a:extLst>
          </p:cNvPr>
          <p:cNvSpPr txBox="1"/>
          <p:nvPr/>
        </p:nvSpPr>
        <p:spPr bwMode="auto">
          <a:xfrm>
            <a:off x="6993231" y="152400"/>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 </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2</a:t>
            </a:r>
          </a:p>
        </p:txBody>
      </p:sp>
    </p:spTree>
    <p:extLst>
      <p:ext uri="{BB962C8B-B14F-4D97-AF65-F5344CB8AC3E}">
        <p14:creationId xmlns:p14="http://schemas.microsoft.com/office/powerpoint/2010/main" val="1186331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39A3C-EE58-F468-B4C8-78EA928226F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9D40F85-DB88-EB60-36AA-55A0C6D58532}"/>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6" name="Picture 5">
            <a:extLst>
              <a:ext uri="{FF2B5EF4-FFF2-40B4-BE49-F238E27FC236}">
                <a16:creationId xmlns:a16="http://schemas.microsoft.com/office/drawing/2014/main" id="{1F0E27BB-38F8-6AA0-35F3-7AF661FDD8D4}"/>
              </a:ext>
            </a:extLst>
          </p:cNvPr>
          <p:cNvPicPr>
            <a:picLocks noChangeAspect="1"/>
          </p:cNvPicPr>
          <p:nvPr/>
        </p:nvPicPr>
        <p:blipFill>
          <a:blip r:embed="rId4"/>
          <a:srcRect/>
          <a:stretch/>
        </p:blipFill>
        <p:spPr>
          <a:xfrm>
            <a:off x="720303" y="1689431"/>
            <a:ext cx="495300" cy="495300"/>
          </a:xfrm>
          <a:prstGeom prst="rect">
            <a:avLst/>
          </a:prstGeom>
          <a:ln>
            <a:solidFill>
              <a:schemeClr val="accent5"/>
            </a:solidFill>
          </a:ln>
          <a:effectLst>
            <a:outerShdw blurRad="190500" dist="50800" dir="5400000" algn="ctr" rotWithShape="0">
              <a:srgbClr val="000000">
                <a:alpha val="15000"/>
              </a:srgbClr>
            </a:outerShdw>
          </a:effectLst>
        </p:spPr>
      </p:pic>
      <p:sp>
        <p:nvSpPr>
          <p:cNvPr id="7" name="Text Placeholder 3">
            <a:extLst>
              <a:ext uri="{FF2B5EF4-FFF2-40B4-BE49-F238E27FC236}">
                <a16:creationId xmlns:a16="http://schemas.microsoft.com/office/drawing/2014/main" id="{9B859C34-4511-29F6-4E39-B996DBE71AD7}"/>
              </a:ext>
            </a:extLst>
          </p:cNvPr>
          <p:cNvSpPr txBox="1">
            <a:spLocks/>
          </p:cNvSpPr>
          <p:nvPr/>
        </p:nvSpPr>
        <p:spPr bwMode="auto">
          <a:xfrm>
            <a:off x="1323712" y="168943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dirty="0">
                <a:latin typeface="Arial" panose="020B0604020202020204" pitchFamily="34" charset="0"/>
                <a:cs typeface="Arial" panose="020B0604020202020204" pitchFamily="34" charset="0"/>
              </a:rPr>
              <a:t>1.	</a:t>
            </a:r>
            <a:r>
              <a:rPr lang="en-US" sz="1500" b="1" spc="-30" dirty="0">
                <a:latin typeface="Arial" panose="020B0604020202020204" pitchFamily="34" charset="0"/>
                <a:cs typeface="Arial" panose="020B0604020202020204" pitchFamily="34" charset="0"/>
              </a:rPr>
              <a:t>Establish rapport and learn about how patient is managing their abstinence</a:t>
            </a:r>
          </a:p>
        </p:txBody>
      </p:sp>
      <p:pic>
        <p:nvPicPr>
          <p:cNvPr id="8" name="Picture 7">
            <a:extLst>
              <a:ext uri="{FF2B5EF4-FFF2-40B4-BE49-F238E27FC236}">
                <a16:creationId xmlns:a16="http://schemas.microsoft.com/office/drawing/2014/main" id="{393CBBBC-2794-CC0A-13ED-4402C2C46A67}"/>
              </a:ext>
            </a:extLst>
          </p:cNvPr>
          <p:cNvPicPr>
            <a:picLocks noChangeAspect="1"/>
          </p:cNvPicPr>
          <p:nvPr/>
        </p:nvPicPr>
        <p:blipFill>
          <a:blip r:embed="rId5"/>
          <a:srcRect/>
          <a:stretch/>
        </p:blipFill>
        <p:spPr>
          <a:xfrm>
            <a:off x="720303" y="2444081"/>
            <a:ext cx="495300" cy="495300"/>
          </a:xfrm>
          <a:prstGeom prst="rect">
            <a:avLst/>
          </a:prstGeom>
          <a:effectLst>
            <a:outerShdw blurRad="190500" dist="50800" dir="5400000" algn="ctr" rotWithShape="0">
              <a:srgbClr val="000000">
                <a:alpha val="15000"/>
              </a:srgbClr>
            </a:outerShdw>
          </a:effectLst>
        </p:spPr>
      </p:pic>
      <p:sp>
        <p:nvSpPr>
          <p:cNvPr id="9" name="Text Placeholder 3">
            <a:extLst>
              <a:ext uri="{FF2B5EF4-FFF2-40B4-BE49-F238E27FC236}">
                <a16:creationId xmlns:a16="http://schemas.microsoft.com/office/drawing/2014/main" id="{6CE8A7CB-D084-5F95-C5D6-DCB52BA5B8F6}"/>
              </a:ext>
            </a:extLst>
          </p:cNvPr>
          <p:cNvSpPr txBox="1">
            <a:spLocks/>
          </p:cNvSpPr>
          <p:nvPr/>
        </p:nvSpPr>
        <p:spPr bwMode="auto">
          <a:xfrm>
            <a:off x="1323711" y="244408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dirty="0">
                <a:latin typeface="Arial" panose="020B0604020202020204" pitchFamily="34" charset="0"/>
                <a:cs typeface="Arial" panose="020B0604020202020204" pitchFamily="34" charset="0"/>
              </a:rPr>
              <a:t>2.	</a:t>
            </a:r>
            <a:r>
              <a:rPr lang="en-US" sz="1500" b="1" dirty="0">
                <a:latin typeface="Arial" panose="020B0604020202020204" pitchFamily="34" charset="0"/>
                <a:cs typeface="Arial" panose="020B0604020202020204" pitchFamily="34" charset="0"/>
              </a:rPr>
              <a:t>Provide personalised advice and inform about available support</a:t>
            </a:r>
          </a:p>
        </p:txBody>
      </p:sp>
      <p:sp>
        <p:nvSpPr>
          <p:cNvPr id="10" name="Text Placeholder 3">
            <a:extLst>
              <a:ext uri="{FF2B5EF4-FFF2-40B4-BE49-F238E27FC236}">
                <a16:creationId xmlns:a16="http://schemas.microsoft.com/office/drawing/2014/main" id="{CDBFACBC-2829-8679-266D-B72CEC191306}"/>
              </a:ext>
            </a:extLst>
          </p:cNvPr>
          <p:cNvSpPr txBox="1">
            <a:spLocks/>
          </p:cNvSpPr>
          <p:nvPr/>
        </p:nvSpPr>
        <p:spPr bwMode="auto">
          <a:xfrm>
            <a:off x="1323711" y="3198730"/>
            <a:ext cx="7754973" cy="1300445"/>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285875" algn="l"/>
              </a:tabLst>
            </a:pPr>
            <a:r>
              <a:rPr lang="en-US" sz="1500" dirty="0">
                <a:latin typeface="Arial" panose="020B0604020202020204" pitchFamily="34" charset="0"/>
                <a:cs typeface="Arial" panose="020B0604020202020204" pitchFamily="34" charset="0"/>
              </a:rPr>
              <a:t>3.	</a:t>
            </a:r>
            <a:r>
              <a:rPr lang="en-US" sz="1500" b="1" dirty="0">
                <a:latin typeface="Arial" panose="020B0604020202020204" pitchFamily="34" charset="0"/>
                <a:cs typeface="Arial" panose="020B0604020202020204" pitchFamily="34" charset="0"/>
              </a:rPr>
              <a:t>Conduct assessment </a:t>
            </a:r>
          </a:p>
          <a:p>
            <a:pPr marL="447675" indent="-219075">
              <a:lnSpc>
                <a:spcPts val="2500"/>
              </a:lnSpc>
              <a:spcBef>
                <a:spcPts val="0"/>
              </a:spcBef>
              <a:spcAft>
                <a:spcPts val="0"/>
              </a:spcAft>
              <a:buClr>
                <a:srgbClr val="00A7FF"/>
              </a:buClr>
              <a:tabLst>
                <a:tab pos="1285875" algn="l"/>
              </a:tabLst>
            </a:pPr>
            <a:r>
              <a:rPr lang="en-US" sz="1400" dirty="0">
                <a:latin typeface="Arial" panose="020B0604020202020204" pitchFamily="34" charset="0"/>
                <a:cs typeface="Arial" panose="020B0604020202020204" pitchFamily="34" charset="0"/>
              </a:rPr>
              <a:t>Level of tobacco dependence</a:t>
            </a:r>
          </a:p>
          <a:p>
            <a:pPr marL="447675" indent="-219075">
              <a:lnSpc>
                <a:spcPts val="2500"/>
              </a:lnSpc>
              <a:spcBef>
                <a:spcPts val="0"/>
              </a:spcBef>
              <a:spcAft>
                <a:spcPts val="0"/>
              </a:spcAft>
              <a:buClr>
                <a:srgbClr val="00A7FF"/>
              </a:buClr>
              <a:tabLst>
                <a:tab pos="1285875" algn="l"/>
              </a:tabLst>
            </a:pPr>
            <a:r>
              <a:rPr lang="en-US" sz="1400" dirty="0">
                <a:latin typeface="Arial" panose="020B0604020202020204" pitchFamily="34" charset="0"/>
                <a:cs typeface="Arial" panose="020B0604020202020204" pitchFamily="34" charset="0"/>
              </a:rPr>
              <a:t>Withdrawal symptoms and urges to smoke</a:t>
            </a:r>
          </a:p>
          <a:p>
            <a:pPr marL="447675" indent="-219075">
              <a:lnSpc>
                <a:spcPts val="2500"/>
              </a:lnSpc>
              <a:spcBef>
                <a:spcPts val="0"/>
              </a:spcBef>
              <a:spcAft>
                <a:spcPts val="0"/>
              </a:spcAft>
              <a:buClr>
                <a:srgbClr val="00A7FF"/>
              </a:buClr>
              <a:tabLst>
                <a:tab pos="1285875" algn="l"/>
              </a:tabLst>
            </a:pPr>
            <a:r>
              <a:rPr lang="en-US" sz="1400" dirty="0">
                <a:latin typeface="Arial" panose="020B0604020202020204" pitchFamily="34" charset="0"/>
                <a:cs typeface="Arial" panose="020B0604020202020204" pitchFamily="34" charset="0"/>
              </a:rPr>
              <a:t>Use of treatment (frequency, correct technique)</a:t>
            </a:r>
          </a:p>
        </p:txBody>
      </p:sp>
      <p:pic>
        <p:nvPicPr>
          <p:cNvPr id="11" name="Picture 10">
            <a:extLst>
              <a:ext uri="{FF2B5EF4-FFF2-40B4-BE49-F238E27FC236}">
                <a16:creationId xmlns:a16="http://schemas.microsoft.com/office/drawing/2014/main" id="{32935CBC-9CF3-409B-8241-906AE76AC505}"/>
              </a:ext>
            </a:extLst>
          </p:cNvPr>
          <p:cNvPicPr>
            <a:picLocks noChangeAspect="1"/>
          </p:cNvPicPr>
          <p:nvPr/>
        </p:nvPicPr>
        <p:blipFill>
          <a:blip r:embed="rId6"/>
          <a:srcRect/>
          <a:stretch/>
        </p:blipFill>
        <p:spPr>
          <a:xfrm>
            <a:off x="720303" y="4623935"/>
            <a:ext cx="495300" cy="495300"/>
          </a:xfrm>
          <a:prstGeom prst="rect">
            <a:avLst/>
          </a:prstGeom>
          <a:effectLst>
            <a:outerShdw blurRad="190500" dist="50800" dir="5400000" algn="ctr" rotWithShape="0">
              <a:srgbClr val="000000">
                <a:alpha val="15000"/>
              </a:srgbClr>
            </a:outerShdw>
          </a:effectLst>
        </p:spPr>
      </p:pic>
      <p:pic>
        <p:nvPicPr>
          <p:cNvPr id="12" name="Picture 11">
            <a:extLst>
              <a:ext uri="{FF2B5EF4-FFF2-40B4-BE49-F238E27FC236}">
                <a16:creationId xmlns:a16="http://schemas.microsoft.com/office/drawing/2014/main" id="{8ED53D86-DB32-579B-43A0-629228E0AC75}"/>
              </a:ext>
            </a:extLst>
          </p:cNvPr>
          <p:cNvPicPr>
            <a:picLocks noChangeAspect="1"/>
          </p:cNvPicPr>
          <p:nvPr/>
        </p:nvPicPr>
        <p:blipFill>
          <a:blip r:embed="rId7"/>
          <a:srcRect/>
          <a:stretch/>
        </p:blipFill>
        <p:spPr>
          <a:xfrm>
            <a:off x="720303" y="5482431"/>
            <a:ext cx="495300" cy="495300"/>
          </a:xfrm>
          <a:prstGeom prst="rect">
            <a:avLst/>
          </a:prstGeom>
          <a:effectLst>
            <a:outerShdw blurRad="190500" dist="50800" dir="5400000" algn="ctr" rotWithShape="0">
              <a:srgbClr val="000000">
                <a:alpha val="15000"/>
              </a:srgbClr>
            </a:outerShdw>
          </a:effectLst>
        </p:spPr>
      </p:pic>
      <p:pic>
        <p:nvPicPr>
          <p:cNvPr id="13" name="Picture 12">
            <a:extLst>
              <a:ext uri="{FF2B5EF4-FFF2-40B4-BE49-F238E27FC236}">
                <a16:creationId xmlns:a16="http://schemas.microsoft.com/office/drawing/2014/main" id="{AA4A4390-A77F-6F4F-D2C2-23D7FA7CA28C}"/>
              </a:ext>
            </a:extLst>
          </p:cNvPr>
          <p:cNvPicPr>
            <a:picLocks noChangeAspect="1"/>
          </p:cNvPicPr>
          <p:nvPr/>
        </p:nvPicPr>
        <p:blipFill>
          <a:blip r:embed="rId8"/>
          <a:srcRect/>
          <a:stretch/>
        </p:blipFill>
        <p:spPr>
          <a:xfrm>
            <a:off x="720303" y="3198730"/>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B60E5E5D-D922-A281-49A3-5E56846A2F2D}"/>
              </a:ext>
            </a:extLst>
          </p:cNvPr>
          <p:cNvSpPr txBox="1">
            <a:spLocks/>
          </p:cNvSpPr>
          <p:nvPr/>
        </p:nvSpPr>
        <p:spPr bwMode="auto">
          <a:xfrm>
            <a:off x="1323712" y="5482431"/>
            <a:ext cx="7754974"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dirty="0">
                <a:latin typeface="Arial" panose="020B0604020202020204" pitchFamily="34" charset="0"/>
                <a:cs typeface="Arial" panose="020B0604020202020204" pitchFamily="34" charset="0"/>
              </a:rPr>
              <a:t>5.	</a:t>
            </a:r>
            <a:r>
              <a:rPr lang="en-US" sz="1500" b="1" dirty="0">
                <a:latin typeface="Arial" panose="020B0604020202020204" pitchFamily="34" charset="0"/>
                <a:cs typeface="Arial" panose="020B0604020202020204" pitchFamily="34" charset="0"/>
              </a:rPr>
              <a:t>Provide summary, agree to next follow-up and prompt commitment</a:t>
            </a:r>
          </a:p>
        </p:txBody>
      </p:sp>
      <p:sp>
        <p:nvSpPr>
          <p:cNvPr id="16" name="Text Placeholder 3">
            <a:extLst>
              <a:ext uri="{FF2B5EF4-FFF2-40B4-BE49-F238E27FC236}">
                <a16:creationId xmlns:a16="http://schemas.microsoft.com/office/drawing/2014/main" id="{B443CF74-A33A-9124-840B-A33FB96994AE}"/>
              </a:ext>
            </a:extLst>
          </p:cNvPr>
          <p:cNvSpPr txBox="1">
            <a:spLocks/>
          </p:cNvSpPr>
          <p:nvPr/>
        </p:nvSpPr>
        <p:spPr bwMode="auto">
          <a:xfrm>
            <a:off x="1323712" y="4623935"/>
            <a:ext cx="7754972" cy="495300"/>
          </a:xfrm>
          <a:prstGeom prst="rect">
            <a:avLst/>
          </a:prstGeom>
          <a:noFill/>
          <a:ln w="9525">
            <a:noFill/>
            <a:miter lim="800000"/>
            <a:headEnd/>
            <a:tailEnd/>
          </a:ln>
        </p:spPr>
        <p:txBody>
          <a:bodyPr vert="horz" wrap="square" lIns="91440" tIns="0" rIns="9144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00A7FF"/>
              </a:buClr>
              <a:buNone/>
              <a:tabLst>
                <a:tab pos="219075" algn="l"/>
              </a:tabLst>
            </a:pPr>
            <a:r>
              <a:rPr lang="en-US" sz="1500" dirty="0">
                <a:latin typeface="Arial" panose="020B0604020202020204" pitchFamily="34" charset="0"/>
                <a:cs typeface="Arial" panose="020B0604020202020204" pitchFamily="34" charset="0"/>
              </a:rPr>
              <a:t>4.	</a:t>
            </a:r>
            <a:r>
              <a:rPr lang="en-US" sz="1500" b="1" spc="-30" dirty="0">
                <a:latin typeface="Arial" panose="020B0604020202020204" pitchFamily="34" charset="0"/>
                <a:cs typeface="Arial" panose="020B0604020202020204" pitchFamily="34" charset="0"/>
              </a:rPr>
              <a:t>Agree to treatment plan and provide specialist support during inpatient stay</a:t>
            </a:r>
            <a:endParaRPr lang="en-US" sz="1500" b="1" dirty="0">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8D4480A0-F9A8-3BDE-841C-584FE58D05E5}"/>
              </a:ext>
            </a:extLst>
          </p:cNvPr>
          <p:cNvSpPr txBox="1">
            <a:spLocks/>
          </p:cNvSpPr>
          <p:nvPr/>
        </p:nvSpPr>
        <p:spPr>
          <a:xfrm>
            <a:off x="571500" y="598574"/>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dirty="0">
                <a:solidFill>
                  <a:schemeClr val="accent1"/>
                </a:solidFill>
              </a:rPr>
              <a:t>Specialist Assessment &amp; Treatment Plan:</a:t>
            </a:r>
            <a:br>
              <a:rPr lang="en-US" dirty="0">
                <a:solidFill>
                  <a:schemeClr val="accent1"/>
                </a:solidFill>
              </a:rPr>
            </a:br>
            <a:r>
              <a:rPr lang="en-US" sz="2100" dirty="0">
                <a:solidFill>
                  <a:schemeClr val="tx1"/>
                </a:solidFill>
              </a:rPr>
              <a:t>Initial Assessment</a:t>
            </a:r>
          </a:p>
        </p:txBody>
      </p:sp>
      <p:sp>
        <p:nvSpPr>
          <p:cNvPr id="3" name="TextBox 2">
            <a:extLst>
              <a:ext uri="{FF2B5EF4-FFF2-40B4-BE49-F238E27FC236}">
                <a16:creationId xmlns:a16="http://schemas.microsoft.com/office/drawing/2014/main" id="{D917B3A9-8F02-7616-A1F2-7F1A0DEC8A5B}"/>
              </a:ext>
            </a:extLst>
          </p:cNvPr>
          <p:cNvSpPr txBox="1"/>
          <p:nvPr/>
        </p:nvSpPr>
        <p:spPr bwMode="auto">
          <a:xfrm>
            <a:off x="6879112" y="339554"/>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Handout </a:t>
            </a:r>
            <a:r>
              <a:rPr lang="en-US" sz="2000" noProof="0" dirty="0">
                <a:solidFill>
                  <a:schemeClr val="bg2"/>
                </a:solidFill>
                <a:latin typeface="+mn-lt"/>
              </a:rPr>
              <a:t>1</a:t>
            </a:r>
            <a:endParaRPr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302789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FBD3F-42AE-9F6C-5BDD-0B51C47C5F42}"/>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5B35CDFD-EE78-F5B8-07E6-E8742F6033C7}"/>
              </a:ext>
            </a:extLst>
          </p:cNvPr>
          <p:cNvSpPr/>
          <p:nvPr/>
        </p:nvSpPr>
        <p:spPr>
          <a:xfrm>
            <a:off x="612116" y="1546888"/>
            <a:ext cx="7919767" cy="4093428"/>
          </a:xfrm>
          <a:prstGeom prst="rect">
            <a:avLst/>
          </a:prstGeom>
        </p:spPr>
        <p:txBody>
          <a:bodyPr wrap="square">
            <a:spAutoFit/>
          </a:bodyPr>
          <a:lstStyle/>
          <a:p>
            <a:pPr eaLnBrk="1" fontAlgn="auto" hangingPunct="1">
              <a:spcBef>
                <a:spcPts val="0"/>
              </a:spcBef>
              <a:spcAft>
                <a:spcPts val="0"/>
              </a:spcAft>
              <a:defRPr/>
            </a:pPr>
            <a:endParaRPr lang="en-US" sz="2000" b="1" dirty="0">
              <a:solidFill>
                <a:schemeClr val="bg1"/>
              </a:solidFill>
              <a:latin typeface="+mn-lt"/>
              <a:cs typeface="+mn-cs"/>
            </a:endParaRP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r>
              <a:rPr lang="en-GB" sz="2000" dirty="0">
                <a:latin typeface="+mn-lt"/>
                <a:cs typeface="+mn-cs"/>
              </a:rPr>
              <a:t>Verify tobacco dependence has been recorded in admission diagnosis list and update disease management plan </a:t>
            </a: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endParaRPr lang="en-US" sz="2000" dirty="0">
              <a:latin typeface="+mn-lt"/>
              <a:cs typeface="+mn-cs"/>
            </a:endParaRP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r>
              <a:rPr lang="en-GB" sz="2000" dirty="0">
                <a:latin typeface="+mn-lt"/>
                <a:cs typeface="+mn-cs"/>
              </a:rPr>
              <a:t>Record assessment and treatment plan</a:t>
            </a: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endParaRPr lang="en-US" sz="2000" dirty="0">
              <a:latin typeface="+mn-lt"/>
              <a:cs typeface="+mn-cs"/>
            </a:endParaRP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r>
              <a:rPr lang="en-US" sz="2000" dirty="0">
                <a:latin typeface="+mn-lt"/>
                <a:cs typeface="+mn-cs"/>
              </a:rPr>
              <a:t>Arrange continued Combination NRT, nicotine analogue or vape supply </a:t>
            </a: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endParaRPr lang="en-US" sz="2000" dirty="0">
              <a:latin typeface="+mn-lt"/>
              <a:cs typeface="+mn-cs"/>
            </a:endParaRP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r>
              <a:rPr lang="en-GB" sz="2000" dirty="0">
                <a:latin typeface="+mn-lt"/>
                <a:cs typeface="+mn-cs"/>
              </a:rPr>
              <a:t>Communicate with prescribers (as needed)</a:t>
            </a: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endParaRPr lang="en-GB" sz="2000" dirty="0">
              <a:latin typeface="+mn-lt"/>
              <a:cs typeface="+mn-cs"/>
            </a:endParaRP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r>
              <a:rPr lang="en-GB" sz="2000" dirty="0">
                <a:latin typeface="+mn-lt"/>
                <a:cs typeface="+mn-cs"/>
              </a:rPr>
              <a:t>Communicate with patient’s treating team (as needed)</a:t>
            </a: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endParaRPr lang="en-GB" sz="2000" dirty="0">
              <a:latin typeface="+mn-lt"/>
              <a:cs typeface="+mn-cs"/>
            </a:endParaRPr>
          </a:p>
        </p:txBody>
      </p:sp>
      <p:sp>
        <p:nvSpPr>
          <p:cNvPr id="5" name="Slide Number Placeholder 4">
            <a:extLst>
              <a:ext uri="{FF2B5EF4-FFF2-40B4-BE49-F238E27FC236}">
                <a16:creationId xmlns:a16="http://schemas.microsoft.com/office/drawing/2014/main" id="{F96CF95E-D02E-5240-2826-C340AD44B806}"/>
              </a:ext>
            </a:extLst>
          </p:cNvPr>
          <p:cNvSpPr>
            <a:spLocks noGrp="1"/>
          </p:cNvSpPr>
          <p:nvPr>
            <p:ph type="sldNum" sz="quarter" idx="14"/>
          </p:nvPr>
        </p:nvSpPr>
        <p:spPr/>
        <p:txBody>
          <a:bodyPr/>
          <a:lstStyle/>
          <a:p>
            <a:pPr>
              <a:defRPr/>
            </a:pPr>
            <a:fld id="{2973C72A-733E-48C5-B604-1E5B9ADB0C0C}" type="slidenum">
              <a:rPr lang="en-US" smtClean="0"/>
              <a:pPr>
                <a:defRPr/>
              </a:pPr>
              <a:t>15</a:t>
            </a:fld>
            <a:endParaRPr lang="en-US" dirty="0">
              <a:solidFill>
                <a:srgbClr val="000000"/>
              </a:solidFill>
              <a:latin typeface="Times" pitchFamily="18" charset="0"/>
            </a:endParaRPr>
          </a:p>
        </p:txBody>
      </p:sp>
      <p:sp>
        <p:nvSpPr>
          <p:cNvPr id="3" name="Footer Placeholder 3">
            <a:extLst>
              <a:ext uri="{FF2B5EF4-FFF2-40B4-BE49-F238E27FC236}">
                <a16:creationId xmlns:a16="http://schemas.microsoft.com/office/drawing/2014/main" id="{A19F3DDB-735D-0747-2798-951E41CD0380}"/>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4" name="Rectangle 2">
            <a:extLst>
              <a:ext uri="{FF2B5EF4-FFF2-40B4-BE49-F238E27FC236}">
                <a16:creationId xmlns:a16="http://schemas.microsoft.com/office/drawing/2014/main" id="{AFEB5A5A-8052-294D-AC0C-7B9B0B4FCC88}"/>
              </a:ext>
            </a:extLst>
          </p:cNvPr>
          <p:cNvSpPr txBox="1">
            <a:spLocks noChangeArrowheads="1"/>
          </p:cNvSpPr>
          <p:nvPr/>
        </p:nvSpPr>
        <p:spPr bwMode="auto">
          <a:xfrm>
            <a:off x="571499" y="152400"/>
            <a:ext cx="8302723"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ltLang="en-US" dirty="0">
                <a:ea typeface="Geneva" panose="020B0503030404040204" pitchFamily="34" charset="0"/>
                <a:cs typeface="Geneva" panose="020B0503030404040204" pitchFamily="34" charset="0"/>
              </a:rPr>
              <a:t>After the assessment</a:t>
            </a:r>
            <a:endParaRPr lang="en-US" altLang="en-US" dirty="0"/>
          </a:p>
        </p:txBody>
      </p:sp>
    </p:spTree>
    <p:extLst>
      <p:ext uri="{BB962C8B-B14F-4D97-AF65-F5344CB8AC3E}">
        <p14:creationId xmlns:p14="http://schemas.microsoft.com/office/powerpoint/2010/main" val="16400397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F62AE-62D1-82D4-A8D6-2008AB10F79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7A3CCC8-C56D-07C0-D236-5B9196909A02}"/>
              </a:ext>
            </a:extLst>
          </p:cNvPr>
          <p:cNvPicPr>
            <a:picLocks noChangeAspect="1"/>
          </p:cNvPicPr>
          <p:nvPr/>
        </p:nvPicPr>
        <p:blipFill>
          <a:blip r:embed="rId3"/>
          <a:srcRect/>
          <a:stretch/>
        </p:blipFill>
        <p:spPr>
          <a:xfrm>
            <a:off x="0" y="0"/>
            <a:ext cx="9144000" cy="6858000"/>
          </a:xfrm>
          <a:prstGeom prst="rect">
            <a:avLst/>
          </a:prstGeom>
        </p:spPr>
      </p:pic>
      <p:sp>
        <p:nvSpPr>
          <p:cNvPr id="3" name="Title 1">
            <a:extLst>
              <a:ext uri="{FF2B5EF4-FFF2-40B4-BE49-F238E27FC236}">
                <a16:creationId xmlns:a16="http://schemas.microsoft.com/office/drawing/2014/main" id="{CC95EA08-23DF-C0DA-16D7-1E4874D1A083}"/>
              </a:ext>
            </a:extLst>
          </p:cNvPr>
          <p:cNvSpPr txBox="1">
            <a:spLocks/>
          </p:cNvSpPr>
          <p:nvPr/>
        </p:nvSpPr>
        <p:spPr>
          <a:xfrm>
            <a:off x="590550" y="732692"/>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200" b="1" dirty="0">
                <a:latin typeface="Arial" panose="020B0604020202020204" pitchFamily="34" charset="0"/>
                <a:cs typeface="Arial" panose="020B0604020202020204" pitchFamily="34" charset="0"/>
              </a:rPr>
              <a:t>Over to you…</a:t>
            </a:r>
          </a:p>
        </p:txBody>
      </p:sp>
    </p:spTree>
    <p:extLst>
      <p:ext uri="{BB962C8B-B14F-4D97-AF65-F5344CB8AC3E}">
        <p14:creationId xmlns:p14="http://schemas.microsoft.com/office/powerpoint/2010/main" val="3524504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8172C-147B-9041-7DD9-92CEFEBB62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16D5D6-D285-F72D-A920-DE2E07672D2D}"/>
              </a:ext>
            </a:extLst>
          </p:cNvPr>
          <p:cNvSpPr>
            <a:spLocks noGrp="1"/>
          </p:cNvSpPr>
          <p:nvPr>
            <p:ph type="title"/>
          </p:nvPr>
        </p:nvSpPr>
        <p:spPr>
          <a:xfrm>
            <a:off x="571500" y="152400"/>
            <a:ext cx="7962900" cy="1066800"/>
          </a:xfrm>
        </p:spPr>
        <p:txBody>
          <a:bodyPr wrap="square" anchor="ctr">
            <a:normAutofit/>
          </a:bodyPr>
          <a:lstStyle/>
          <a:p>
            <a:r>
              <a:rPr lang="en-US" dirty="0"/>
              <a:t>Skills practice: practitioner</a:t>
            </a:r>
          </a:p>
        </p:txBody>
      </p:sp>
      <p:sp>
        <p:nvSpPr>
          <p:cNvPr id="4" name="Text Placeholder 3">
            <a:extLst>
              <a:ext uri="{FF2B5EF4-FFF2-40B4-BE49-F238E27FC236}">
                <a16:creationId xmlns:a16="http://schemas.microsoft.com/office/drawing/2014/main" id="{AD279571-F89C-35F1-810A-A6564871F138}"/>
              </a:ext>
            </a:extLst>
          </p:cNvPr>
          <p:cNvSpPr>
            <a:spLocks noGrp="1"/>
          </p:cNvSpPr>
          <p:nvPr>
            <p:ph sz="half" idx="1"/>
          </p:nvPr>
        </p:nvSpPr>
        <p:spPr>
          <a:xfrm>
            <a:off x="642940" y="1532839"/>
            <a:ext cx="4000500" cy="4267200"/>
          </a:xfrm>
        </p:spPr>
        <p:txBody>
          <a:bodyPr wrap="square" anchor="t">
            <a:noAutofit/>
          </a:bodyPr>
          <a:lstStyle/>
          <a:p>
            <a:pPr marL="0" indent="0">
              <a:spcBef>
                <a:spcPts val="600"/>
              </a:spcBef>
              <a:spcAft>
                <a:spcPts val="0"/>
              </a:spcAft>
              <a:buNone/>
            </a:pPr>
            <a:r>
              <a:rPr lang="en-US" sz="1500" b="1" dirty="0">
                <a:solidFill>
                  <a:schemeClr val="accent1"/>
                </a:solidFill>
              </a:rPr>
              <a:t>Group size: </a:t>
            </a:r>
            <a:r>
              <a:rPr lang="en-US" sz="1500" dirty="0"/>
              <a:t>Pairs - one person plays the TDA, the other the patient</a:t>
            </a:r>
          </a:p>
          <a:p>
            <a:pPr marL="0" indent="0">
              <a:spcBef>
                <a:spcPts val="0"/>
              </a:spcBef>
              <a:spcAft>
                <a:spcPts val="0"/>
              </a:spcAft>
              <a:buNone/>
            </a:pPr>
            <a:endParaRPr lang="en-US" sz="1500" b="1" dirty="0">
              <a:solidFill>
                <a:srgbClr val="005EB8"/>
              </a:solidFill>
            </a:endParaRPr>
          </a:p>
          <a:p>
            <a:pPr marL="0" indent="0">
              <a:spcBef>
                <a:spcPts val="0"/>
              </a:spcBef>
              <a:spcAft>
                <a:spcPts val="0"/>
              </a:spcAft>
              <a:buNone/>
            </a:pPr>
            <a:r>
              <a:rPr lang="en-US" sz="1500" b="1" dirty="0">
                <a:solidFill>
                  <a:srgbClr val="005EB8"/>
                </a:solidFill>
              </a:rPr>
              <a:t>Duration:</a:t>
            </a:r>
            <a:r>
              <a:rPr lang="en-US" sz="1500" dirty="0"/>
              <a:t>  15 minutes</a:t>
            </a:r>
          </a:p>
          <a:p>
            <a:pPr>
              <a:spcBef>
                <a:spcPts val="600"/>
              </a:spcBef>
              <a:spcAft>
                <a:spcPts val="600"/>
              </a:spcAft>
            </a:pPr>
            <a:r>
              <a:rPr lang="en-US" sz="1500" dirty="0"/>
              <a:t>Practice the core communication skills</a:t>
            </a:r>
          </a:p>
          <a:p>
            <a:pPr>
              <a:spcBef>
                <a:spcPts val="600"/>
              </a:spcBef>
              <a:spcAft>
                <a:spcPts val="600"/>
              </a:spcAft>
            </a:pPr>
            <a:r>
              <a:rPr lang="en-US" sz="1500" dirty="0"/>
              <a:t>Use the clinical checklist to ask questions to ensure you cover all the BCTs</a:t>
            </a:r>
          </a:p>
        </p:txBody>
      </p:sp>
      <p:sp>
        <p:nvSpPr>
          <p:cNvPr id="3" name="Footer Placeholder 3">
            <a:extLst>
              <a:ext uri="{FF2B5EF4-FFF2-40B4-BE49-F238E27FC236}">
                <a16:creationId xmlns:a16="http://schemas.microsoft.com/office/drawing/2014/main" id="{56C4A721-1641-6EFF-116A-C6E0E599E9C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pic>
        <p:nvPicPr>
          <p:cNvPr id="6" name="Picture 5" descr="A medical checklist with blue text&#10;&#10;Description automatically generated">
            <a:extLst>
              <a:ext uri="{FF2B5EF4-FFF2-40B4-BE49-F238E27FC236}">
                <a16:creationId xmlns:a16="http://schemas.microsoft.com/office/drawing/2014/main" id="{C07E271F-1A19-FAA7-AE62-9B4DD21A8917}"/>
              </a:ext>
            </a:extLst>
          </p:cNvPr>
          <p:cNvPicPr>
            <a:picLocks noChangeAspect="1"/>
          </p:cNvPicPr>
          <p:nvPr/>
        </p:nvPicPr>
        <p:blipFill>
          <a:blip r:embed="rId3"/>
          <a:stretch>
            <a:fillRect/>
          </a:stretch>
        </p:blipFill>
        <p:spPr>
          <a:xfrm>
            <a:off x="5097758" y="1653939"/>
            <a:ext cx="3562194" cy="4024999"/>
          </a:xfrm>
          <a:prstGeom prst="rect">
            <a:avLst/>
          </a:prstGeom>
          <a:ln>
            <a:solidFill>
              <a:schemeClr val="tx1"/>
            </a:solidFill>
          </a:ln>
        </p:spPr>
      </p:pic>
      <p:sp>
        <p:nvSpPr>
          <p:cNvPr id="5" name="TextBox 4">
            <a:extLst>
              <a:ext uri="{FF2B5EF4-FFF2-40B4-BE49-F238E27FC236}">
                <a16:creationId xmlns:a16="http://schemas.microsoft.com/office/drawing/2014/main" id="{E368150A-76BA-19CF-9B3C-0548C0EC5890}"/>
              </a:ext>
            </a:extLst>
          </p:cNvPr>
          <p:cNvSpPr txBox="1"/>
          <p:nvPr/>
        </p:nvSpPr>
        <p:spPr bwMode="auto">
          <a:xfrm>
            <a:off x="818407" y="4638847"/>
            <a:ext cx="1824783" cy="71471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lnSpcReduction="10000"/>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 </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1</a:t>
            </a:r>
          </a:p>
        </p:txBody>
      </p:sp>
    </p:spTree>
    <p:extLst>
      <p:ext uri="{BB962C8B-B14F-4D97-AF65-F5344CB8AC3E}">
        <p14:creationId xmlns:p14="http://schemas.microsoft.com/office/powerpoint/2010/main" val="392608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4">
                                            <p:txEl>
                                              <p:pRg st="4" end="4"/>
                                            </p:txEl>
                                          </p:spTgt>
                                        </p:tgtEl>
                                        <p:attrNameLst>
                                          <p:attrName>style.visibility</p:attrName>
                                        </p:attrNameLst>
                                      </p:cBhvr>
                                      <p:to>
                                        <p:strVal val="visible"/>
                                      </p:to>
                                    </p:set>
                                    <p:animEffect transition="in" filter="fade">
                                      <p:cBhvr>
                                        <p:cTn id="11" dur="500"/>
                                        <p:tgtEl>
                                          <p:spTgt spid="4">
                                            <p:txEl>
                                              <p:pRg st="4" end="4"/>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91AAED71-E544-1B52-FE1F-5588BFD3A41D}"/>
              </a:ext>
            </a:extLst>
          </p:cNvPr>
          <p:cNvGraphicFramePr>
            <a:graphicFrameLocks noGrp="1"/>
          </p:cNvGraphicFramePr>
          <p:nvPr>
            <p:extLst>
              <p:ext uri="{D42A27DB-BD31-4B8C-83A1-F6EECF244321}">
                <p14:modId xmlns:p14="http://schemas.microsoft.com/office/powerpoint/2010/main" val="361554009"/>
              </p:ext>
            </p:extLst>
          </p:nvPr>
        </p:nvGraphicFramePr>
        <p:xfrm>
          <a:off x="398342" y="1407940"/>
          <a:ext cx="6533114" cy="4736759"/>
        </p:xfrm>
        <a:graphic>
          <a:graphicData uri="http://schemas.openxmlformats.org/drawingml/2006/table">
            <a:tbl>
              <a:tblPr firstRow="1" bandRow="1">
                <a:tableStyleId>{5C22544A-7EE6-4342-B048-85BDC9FD1C3A}</a:tableStyleId>
              </a:tblPr>
              <a:tblGrid>
                <a:gridCol w="1652874">
                  <a:extLst>
                    <a:ext uri="{9D8B030D-6E8A-4147-A177-3AD203B41FA5}">
                      <a16:colId xmlns:a16="http://schemas.microsoft.com/office/drawing/2014/main" val="3889081879"/>
                    </a:ext>
                  </a:extLst>
                </a:gridCol>
                <a:gridCol w="4880240">
                  <a:extLst>
                    <a:ext uri="{9D8B030D-6E8A-4147-A177-3AD203B41FA5}">
                      <a16:colId xmlns:a16="http://schemas.microsoft.com/office/drawing/2014/main" val="600406677"/>
                    </a:ext>
                  </a:extLst>
                </a:gridCol>
              </a:tblGrid>
              <a:tr h="469767">
                <a:tc>
                  <a:txBody>
                    <a:bodyPr/>
                    <a:lstStyle/>
                    <a:p>
                      <a:pPr algn="l">
                        <a:lnSpc>
                          <a:spcPts val="1800"/>
                        </a:lnSpc>
                        <a:spcBef>
                          <a:spcPts val="400"/>
                        </a:spcBef>
                        <a:spcAft>
                          <a:spcPts val="400"/>
                        </a:spcAft>
                      </a:pPr>
                      <a:r>
                        <a:rPr lang="en-US" sz="1300" b="1" i="0" dirty="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55-year-old mother. Daughter Jane (30) is pregnant. Has bi-polar disorder. Started smoking at age 16.</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2430505993"/>
                  </a:ext>
                </a:extLst>
              </a:tr>
              <a:tr h="679230">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endParaRPr lang="en-US" sz="1300" b="1" i="0" dirty="0">
                        <a:solidFill>
                          <a:schemeClr val="bg1"/>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1" i="0" dirty="0">
                          <a:solidFill>
                            <a:schemeClr val="bg1"/>
                          </a:solidFill>
                          <a:latin typeface="Arial" panose="020B0604020202020204" pitchFamily="34" charset="0"/>
                          <a:cs typeface="Arial" panose="020B0604020202020204" pitchFamily="34" charset="0"/>
                        </a:rPr>
                        <a:t>Current situation </a:t>
                      </a:r>
                    </a:p>
                    <a:p>
                      <a:pPr marL="0" marR="0" lvl="0" indent="0" algn="l" defTabSz="457200" rtl="0" eaLnBrk="1" fontAlgn="auto" latinLnBrk="0" hangingPunct="1">
                        <a:lnSpc>
                          <a:spcPts val="1800"/>
                        </a:lnSpc>
                        <a:spcBef>
                          <a:spcPts val="400"/>
                        </a:spcBef>
                        <a:spcAft>
                          <a:spcPts val="400"/>
                        </a:spcAft>
                        <a:buClrTx/>
                        <a:buSzTx/>
                        <a:buFontTx/>
                        <a:buNone/>
                        <a:tabLst/>
                        <a:defRPr/>
                      </a:pPr>
                      <a:endParaRPr lang="en-US" sz="1300" b="1" i="0" dirty="0">
                        <a:solidFill>
                          <a:schemeClr val="bg1"/>
                        </a:solidFill>
                        <a:latin typeface="Arial" panose="020B060402020202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Admitted to the PICU on S136, after she had been found partially clothed, vulnerable, had given large sums of money to strangers </a:t>
                      </a:r>
                      <a:endParaRPr lang="en-GB"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1150809623"/>
                  </a:ext>
                </a:extLst>
              </a:tr>
              <a:tr h="406783">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1" i="0" dirty="0">
                          <a:solidFill>
                            <a:schemeClr val="bg1"/>
                          </a:solidFill>
                          <a:latin typeface="Arial" panose="020B0604020202020204" pitchFamily="34" charset="0"/>
                          <a:cs typeface="Arial" panose="020B0604020202020204" pitchFamily="34" charset="0"/>
                        </a:rPr>
                        <a:t>Current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GB" sz="1300" b="0" i="0" dirty="0">
                          <a:solidFill>
                            <a:schemeClr val="tx1"/>
                          </a:solidFill>
                          <a:effectLst/>
                          <a:latin typeface="Arial" panose="020B0604020202020204" pitchFamily="34" charset="0"/>
                          <a:cs typeface="Arial" panose="020B0604020202020204" pitchFamily="34" charset="0"/>
                        </a:rPr>
                        <a:t>Smokes around 15 a day, more when socialising.</a:t>
                      </a:r>
                      <a:endParaRPr lang="en-GB"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076630346"/>
                  </a:ext>
                </a:extLst>
              </a:tr>
              <a:tr h="610898">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0" i="0" dirty="0">
                          <a:solidFill>
                            <a:schemeClr val="tx1"/>
                          </a:solidFill>
                          <a:latin typeface="Arial" panose="020B0604020202020204" pitchFamily="34" charset="0"/>
                          <a:cs typeface="Arial" panose="020B0604020202020204" pitchFamily="34" charset="0"/>
                        </a:rPr>
                        <a:t>Several quit attempts, relapses when mental state deteriorates and in the past smoking increased when admitted to hospital.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107125779"/>
                  </a:ext>
                </a:extLst>
              </a:tr>
              <a:tr h="656117">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Really wants to quit – feels guilty about the impact of her smoking on her daughter and does not want to repeat the same mistakes for grand-child.</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476263633"/>
                  </a:ext>
                </a:extLst>
              </a:tr>
              <a:tr h="457686">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Established daily routines will need to change. Fluctuating mood affects resolve and behaviour.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206747704"/>
                  </a:ext>
                </a:extLst>
              </a:tr>
              <a:tr h="398306">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Treatment choice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NRT patch and inhalator.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88929341"/>
                  </a:ext>
                </a:extLst>
              </a:tr>
              <a:tr h="821635">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Assessment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Craving cigarette in stressful moments, finding after lunch and evenings tough. Likes the inhalator as it gives here something to do with her hands, some skin irritation with patch.</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32859317"/>
                  </a:ext>
                </a:extLst>
              </a:tr>
            </a:tbl>
          </a:graphicData>
        </a:graphic>
      </p:graphicFrame>
      <p:sp>
        <p:nvSpPr>
          <p:cNvPr id="4" name="TextBox 3">
            <a:extLst>
              <a:ext uri="{FF2B5EF4-FFF2-40B4-BE49-F238E27FC236}">
                <a16:creationId xmlns:a16="http://schemas.microsoft.com/office/drawing/2014/main" id="{14816699-2FCC-4296-16B4-A65D7D247BEC}"/>
              </a:ext>
            </a:extLst>
          </p:cNvPr>
          <p:cNvSpPr txBox="1"/>
          <p:nvPr/>
        </p:nvSpPr>
        <p:spPr bwMode="auto">
          <a:xfrm>
            <a:off x="7260897" y="5017837"/>
            <a:ext cx="1533272" cy="11268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 </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2</a:t>
            </a:r>
          </a:p>
        </p:txBody>
      </p:sp>
      <p:sp>
        <p:nvSpPr>
          <p:cNvPr id="2" name="Footer Placeholder 3">
            <a:extLst>
              <a:ext uri="{FF2B5EF4-FFF2-40B4-BE49-F238E27FC236}">
                <a16:creationId xmlns:a16="http://schemas.microsoft.com/office/drawing/2014/main" id="{149B9F2E-FA17-85C7-D6B5-5213AA29BC6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3" name="Title 1">
            <a:extLst>
              <a:ext uri="{FF2B5EF4-FFF2-40B4-BE49-F238E27FC236}">
                <a16:creationId xmlns:a16="http://schemas.microsoft.com/office/drawing/2014/main" id="{45BAE908-401D-8047-728F-8C84030A543D}"/>
              </a:ext>
            </a:extLst>
          </p:cNvPr>
          <p:cNvSpPr>
            <a:spLocks noGrp="1"/>
          </p:cNvSpPr>
          <p:nvPr>
            <p:ph type="title"/>
          </p:nvPr>
        </p:nvSpPr>
        <p:spPr>
          <a:xfrm>
            <a:off x="571500" y="152400"/>
            <a:ext cx="7962900" cy="1066800"/>
          </a:xfrm>
        </p:spPr>
        <p:txBody>
          <a:bodyPr wrap="square" anchor="ctr">
            <a:normAutofit/>
          </a:bodyPr>
          <a:lstStyle/>
          <a:p>
            <a:r>
              <a:rPr lang="en-US" dirty="0"/>
              <a:t>Skills practice: patient</a:t>
            </a:r>
          </a:p>
        </p:txBody>
      </p:sp>
      <p:grpSp>
        <p:nvGrpSpPr>
          <p:cNvPr id="7" name="Group 6">
            <a:extLst>
              <a:ext uri="{FF2B5EF4-FFF2-40B4-BE49-F238E27FC236}">
                <a16:creationId xmlns:a16="http://schemas.microsoft.com/office/drawing/2014/main" id="{EA911F7C-DB39-21CA-445D-77224DDA747F}"/>
              </a:ext>
            </a:extLst>
          </p:cNvPr>
          <p:cNvGrpSpPr/>
          <p:nvPr/>
        </p:nvGrpSpPr>
        <p:grpSpPr>
          <a:xfrm>
            <a:off x="6808304" y="1954354"/>
            <a:ext cx="2335696" cy="2949291"/>
            <a:chOff x="6563267" y="2369945"/>
            <a:chExt cx="2335696" cy="2949291"/>
          </a:xfrm>
        </p:grpSpPr>
        <p:sp>
          <p:nvSpPr>
            <p:cNvPr id="12" name="TextBox 11">
              <a:extLst>
                <a:ext uri="{FF2B5EF4-FFF2-40B4-BE49-F238E27FC236}">
                  <a16:creationId xmlns:a16="http://schemas.microsoft.com/office/drawing/2014/main" id="{099C17AB-2DEE-F355-06CE-F1B370D30BC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Arial" panose="020B0604020202020204" pitchFamily="34" charset="0"/>
                  <a:cs typeface="Arial" panose="020B0604020202020204" pitchFamily="34" charset="0"/>
                </a:rPr>
                <a:t>Kerri, </a:t>
              </a:r>
              <a:r>
                <a:rPr lang="en-US" sz="1700">
                  <a:latin typeface="Arial" panose="020B0604020202020204" pitchFamily="34" charset="0"/>
                  <a:cs typeface="Arial" panose="020B0604020202020204" pitchFamily="34" charset="0"/>
                </a:rPr>
                <a:t>55</a:t>
              </a:r>
              <a:endParaRPr kumimoji="0" lang="en-US" sz="17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00978706-2B10-0876-EA8A-1AF12424B7D6}"/>
                </a:ext>
              </a:extLst>
            </p:cNvPr>
            <p:cNvPicPr>
              <a:picLocks noChangeAspect="1"/>
            </p:cNvPicPr>
            <p:nvPr/>
          </p:nvPicPr>
          <p:blipFill>
            <a:blip r:embed="rId3"/>
            <a:srcRect/>
            <a:stretch/>
          </p:blipFill>
          <p:spPr>
            <a:xfrm>
              <a:off x="6945929" y="2369945"/>
              <a:ext cx="1556267" cy="2112981"/>
            </a:xfrm>
            <a:prstGeom prst="rect">
              <a:avLst/>
            </a:prstGeom>
          </p:spPr>
        </p:pic>
        <p:cxnSp>
          <p:nvCxnSpPr>
            <p:cNvPr id="14" name="Straight Connector 13">
              <a:extLst>
                <a:ext uri="{FF2B5EF4-FFF2-40B4-BE49-F238E27FC236}">
                  <a16:creationId xmlns:a16="http://schemas.microsoft.com/office/drawing/2014/main" id="{5E2D30AF-4A81-31F0-473C-9CA82FF6AFE4}"/>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305D348E-3003-8ABD-55B5-2A15803A4BD1}"/>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16136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F80DB-1248-D721-F578-9124C15CEC5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026971D-53E8-D275-701E-5756F67013FE}"/>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6" name="Picture 5">
            <a:extLst>
              <a:ext uri="{FF2B5EF4-FFF2-40B4-BE49-F238E27FC236}">
                <a16:creationId xmlns:a16="http://schemas.microsoft.com/office/drawing/2014/main" id="{3E4EEF5B-FB7C-7384-B5C3-F26E8834D73E}"/>
              </a:ext>
            </a:extLst>
          </p:cNvPr>
          <p:cNvPicPr>
            <a:picLocks noChangeAspect="1"/>
          </p:cNvPicPr>
          <p:nvPr/>
        </p:nvPicPr>
        <p:blipFill>
          <a:blip r:embed="rId4"/>
          <a:srcRect/>
          <a:stretch/>
        </p:blipFill>
        <p:spPr>
          <a:xfrm>
            <a:off x="720303" y="1689431"/>
            <a:ext cx="495300" cy="495300"/>
          </a:xfrm>
          <a:prstGeom prst="rect">
            <a:avLst/>
          </a:prstGeom>
          <a:ln>
            <a:solidFill>
              <a:schemeClr val="accent5"/>
            </a:solidFill>
          </a:ln>
          <a:effectLst>
            <a:outerShdw blurRad="190500" dist="50800" dir="5400000" algn="ctr" rotWithShape="0">
              <a:srgbClr val="000000">
                <a:alpha val="15000"/>
              </a:srgbClr>
            </a:outerShdw>
          </a:effectLst>
        </p:spPr>
      </p:pic>
      <p:sp>
        <p:nvSpPr>
          <p:cNvPr id="7" name="Text Placeholder 3">
            <a:extLst>
              <a:ext uri="{FF2B5EF4-FFF2-40B4-BE49-F238E27FC236}">
                <a16:creationId xmlns:a16="http://schemas.microsoft.com/office/drawing/2014/main" id="{44A7EC32-962B-E3B1-7A66-055D958C084C}"/>
              </a:ext>
            </a:extLst>
          </p:cNvPr>
          <p:cNvSpPr txBox="1">
            <a:spLocks/>
          </p:cNvSpPr>
          <p:nvPr/>
        </p:nvSpPr>
        <p:spPr bwMode="auto">
          <a:xfrm>
            <a:off x="1323712" y="168943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dirty="0">
                <a:latin typeface="Arial" panose="020B0604020202020204" pitchFamily="34" charset="0"/>
                <a:cs typeface="Arial" panose="020B0604020202020204" pitchFamily="34" charset="0"/>
              </a:rPr>
              <a:t>1.	</a:t>
            </a:r>
            <a:r>
              <a:rPr lang="en-US" sz="1500" b="1" spc="-30" dirty="0">
                <a:latin typeface="Arial" panose="020B0604020202020204" pitchFamily="34" charset="0"/>
                <a:cs typeface="Arial" panose="020B0604020202020204" pitchFamily="34" charset="0"/>
              </a:rPr>
              <a:t>Establish rapport and learn about how patient is managing their abstinence</a:t>
            </a:r>
          </a:p>
        </p:txBody>
      </p:sp>
      <p:pic>
        <p:nvPicPr>
          <p:cNvPr id="8" name="Picture 7">
            <a:extLst>
              <a:ext uri="{FF2B5EF4-FFF2-40B4-BE49-F238E27FC236}">
                <a16:creationId xmlns:a16="http://schemas.microsoft.com/office/drawing/2014/main" id="{2DBDC0EF-62F2-9BB7-82ED-E2F374E45602}"/>
              </a:ext>
            </a:extLst>
          </p:cNvPr>
          <p:cNvPicPr>
            <a:picLocks noChangeAspect="1"/>
          </p:cNvPicPr>
          <p:nvPr/>
        </p:nvPicPr>
        <p:blipFill>
          <a:blip r:embed="rId5"/>
          <a:srcRect/>
          <a:stretch/>
        </p:blipFill>
        <p:spPr>
          <a:xfrm>
            <a:off x="720303" y="2444081"/>
            <a:ext cx="495300" cy="495300"/>
          </a:xfrm>
          <a:prstGeom prst="rect">
            <a:avLst/>
          </a:prstGeom>
          <a:effectLst>
            <a:outerShdw blurRad="190500" dist="50800" dir="5400000" algn="ctr" rotWithShape="0">
              <a:srgbClr val="000000">
                <a:alpha val="15000"/>
              </a:srgbClr>
            </a:outerShdw>
          </a:effectLst>
        </p:spPr>
      </p:pic>
      <p:sp>
        <p:nvSpPr>
          <p:cNvPr id="9" name="Text Placeholder 3">
            <a:extLst>
              <a:ext uri="{FF2B5EF4-FFF2-40B4-BE49-F238E27FC236}">
                <a16:creationId xmlns:a16="http://schemas.microsoft.com/office/drawing/2014/main" id="{5BDDAEE1-9651-BCB9-4E08-6FEBAD8B1258}"/>
              </a:ext>
            </a:extLst>
          </p:cNvPr>
          <p:cNvSpPr txBox="1">
            <a:spLocks/>
          </p:cNvSpPr>
          <p:nvPr/>
        </p:nvSpPr>
        <p:spPr bwMode="auto">
          <a:xfrm>
            <a:off x="1323711" y="244408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dirty="0">
                <a:latin typeface="Arial" panose="020B0604020202020204" pitchFamily="34" charset="0"/>
                <a:cs typeface="Arial" panose="020B0604020202020204" pitchFamily="34" charset="0"/>
              </a:rPr>
              <a:t>2.	</a:t>
            </a:r>
            <a:r>
              <a:rPr lang="en-US" sz="1500" b="1" dirty="0">
                <a:latin typeface="Arial" panose="020B0604020202020204" pitchFamily="34" charset="0"/>
                <a:cs typeface="Arial" panose="020B0604020202020204" pitchFamily="34" charset="0"/>
              </a:rPr>
              <a:t>Provide personalised advice and inform about available support</a:t>
            </a:r>
          </a:p>
        </p:txBody>
      </p:sp>
      <p:sp>
        <p:nvSpPr>
          <p:cNvPr id="10" name="Text Placeholder 3">
            <a:extLst>
              <a:ext uri="{FF2B5EF4-FFF2-40B4-BE49-F238E27FC236}">
                <a16:creationId xmlns:a16="http://schemas.microsoft.com/office/drawing/2014/main" id="{E043AB93-FEC5-4D05-0AAA-EA3A27FA6F24}"/>
              </a:ext>
            </a:extLst>
          </p:cNvPr>
          <p:cNvSpPr txBox="1">
            <a:spLocks/>
          </p:cNvSpPr>
          <p:nvPr/>
        </p:nvSpPr>
        <p:spPr bwMode="auto">
          <a:xfrm>
            <a:off x="1323711" y="3198730"/>
            <a:ext cx="7754973" cy="1300445"/>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285875" algn="l"/>
              </a:tabLst>
            </a:pPr>
            <a:r>
              <a:rPr lang="en-US" sz="1500" dirty="0">
                <a:latin typeface="Arial" panose="020B0604020202020204" pitchFamily="34" charset="0"/>
                <a:cs typeface="Arial" panose="020B0604020202020204" pitchFamily="34" charset="0"/>
              </a:rPr>
              <a:t>3.	</a:t>
            </a:r>
            <a:r>
              <a:rPr lang="en-US" sz="1500" b="1" dirty="0">
                <a:latin typeface="Arial" panose="020B0604020202020204" pitchFamily="34" charset="0"/>
                <a:cs typeface="Arial" panose="020B0604020202020204" pitchFamily="34" charset="0"/>
              </a:rPr>
              <a:t>Conduct assessment </a:t>
            </a:r>
          </a:p>
          <a:p>
            <a:pPr marL="447675" indent="-219075">
              <a:lnSpc>
                <a:spcPts val="2500"/>
              </a:lnSpc>
              <a:spcBef>
                <a:spcPts val="0"/>
              </a:spcBef>
              <a:spcAft>
                <a:spcPts val="0"/>
              </a:spcAft>
              <a:buClr>
                <a:srgbClr val="00A7FF"/>
              </a:buClr>
              <a:tabLst>
                <a:tab pos="1285875" algn="l"/>
              </a:tabLst>
            </a:pPr>
            <a:r>
              <a:rPr lang="en-US" sz="1400" dirty="0">
                <a:latin typeface="Arial" panose="020B0604020202020204" pitchFamily="34" charset="0"/>
                <a:cs typeface="Arial" panose="020B0604020202020204" pitchFamily="34" charset="0"/>
              </a:rPr>
              <a:t>Level of tobacco dependence</a:t>
            </a:r>
          </a:p>
          <a:p>
            <a:pPr marL="447675" indent="-219075">
              <a:lnSpc>
                <a:spcPts val="2500"/>
              </a:lnSpc>
              <a:spcBef>
                <a:spcPts val="0"/>
              </a:spcBef>
              <a:spcAft>
                <a:spcPts val="0"/>
              </a:spcAft>
              <a:buClr>
                <a:srgbClr val="00A7FF"/>
              </a:buClr>
              <a:tabLst>
                <a:tab pos="1285875" algn="l"/>
              </a:tabLst>
            </a:pPr>
            <a:r>
              <a:rPr lang="en-US" sz="1400" dirty="0">
                <a:latin typeface="Arial" panose="020B0604020202020204" pitchFamily="34" charset="0"/>
                <a:cs typeface="Arial" panose="020B0604020202020204" pitchFamily="34" charset="0"/>
              </a:rPr>
              <a:t>Withdrawal symptoms and urges to smoke</a:t>
            </a:r>
          </a:p>
          <a:p>
            <a:pPr marL="447675" indent="-219075">
              <a:lnSpc>
                <a:spcPts val="2500"/>
              </a:lnSpc>
              <a:spcBef>
                <a:spcPts val="0"/>
              </a:spcBef>
              <a:spcAft>
                <a:spcPts val="0"/>
              </a:spcAft>
              <a:buClr>
                <a:srgbClr val="00A7FF"/>
              </a:buClr>
              <a:tabLst>
                <a:tab pos="1285875" algn="l"/>
              </a:tabLst>
            </a:pPr>
            <a:r>
              <a:rPr lang="en-US" sz="1400" dirty="0">
                <a:latin typeface="Arial" panose="020B0604020202020204" pitchFamily="34" charset="0"/>
                <a:cs typeface="Arial" panose="020B0604020202020204" pitchFamily="34" charset="0"/>
              </a:rPr>
              <a:t>Use of treatment (frequency, correct technique)</a:t>
            </a:r>
          </a:p>
        </p:txBody>
      </p:sp>
      <p:pic>
        <p:nvPicPr>
          <p:cNvPr id="11" name="Picture 10">
            <a:extLst>
              <a:ext uri="{FF2B5EF4-FFF2-40B4-BE49-F238E27FC236}">
                <a16:creationId xmlns:a16="http://schemas.microsoft.com/office/drawing/2014/main" id="{719FF87F-A6E5-1CE4-F8F1-643A704BF558}"/>
              </a:ext>
            </a:extLst>
          </p:cNvPr>
          <p:cNvPicPr>
            <a:picLocks noChangeAspect="1"/>
          </p:cNvPicPr>
          <p:nvPr/>
        </p:nvPicPr>
        <p:blipFill>
          <a:blip r:embed="rId6"/>
          <a:srcRect/>
          <a:stretch/>
        </p:blipFill>
        <p:spPr>
          <a:xfrm>
            <a:off x="720303" y="4623935"/>
            <a:ext cx="495300" cy="495300"/>
          </a:xfrm>
          <a:prstGeom prst="rect">
            <a:avLst/>
          </a:prstGeom>
          <a:effectLst>
            <a:outerShdw blurRad="190500" dist="50800" dir="5400000" algn="ctr" rotWithShape="0">
              <a:srgbClr val="000000">
                <a:alpha val="15000"/>
              </a:srgbClr>
            </a:outerShdw>
          </a:effectLst>
        </p:spPr>
      </p:pic>
      <p:pic>
        <p:nvPicPr>
          <p:cNvPr id="12" name="Picture 11">
            <a:extLst>
              <a:ext uri="{FF2B5EF4-FFF2-40B4-BE49-F238E27FC236}">
                <a16:creationId xmlns:a16="http://schemas.microsoft.com/office/drawing/2014/main" id="{42AC2E83-2A85-A6F3-8498-4284DBB119AC}"/>
              </a:ext>
            </a:extLst>
          </p:cNvPr>
          <p:cNvPicPr>
            <a:picLocks noChangeAspect="1"/>
          </p:cNvPicPr>
          <p:nvPr/>
        </p:nvPicPr>
        <p:blipFill>
          <a:blip r:embed="rId7"/>
          <a:srcRect/>
          <a:stretch/>
        </p:blipFill>
        <p:spPr>
          <a:xfrm>
            <a:off x="720303" y="5482431"/>
            <a:ext cx="495300" cy="495300"/>
          </a:xfrm>
          <a:prstGeom prst="rect">
            <a:avLst/>
          </a:prstGeom>
          <a:effectLst>
            <a:outerShdw blurRad="190500" dist="50800" dir="5400000" algn="ctr" rotWithShape="0">
              <a:srgbClr val="000000">
                <a:alpha val="15000"/>
              </a:srgbClr>
            </a:outerShdw>
          </a:effectLst>
        </p:spPr>
      </p:pic>
      <p:pic>
        <p:nvPicPr>
          <p:cNvPr id="13" name="Picture 12">
            <a:extLst>
              <a:ext uri="{FF2B5EF4-FFF2-40B4-BE49-F238E27FC236}">
                <a16:creationId xmlns:a16="http://schemas.microsoft.com/office/drawing/2014/main" id="{127B6A61-8020-4694-A688-AB0CC076E6C4}"/>
              </a:ext>
            </a:extLst>
          </p:cNvPr>
          <p:cNvPicPr>
            <a:picLocks noChangeAspect="1"/>
          </p:cNvPicPr>
          <p:nvPr/>
        </p:nvPicPr>
        <p:blipFill>
          <a:blip r:embed="rId8"/>
          <a:srcRect/>
          <a:stretch/>
        </p:blipFill>
        <p:spPr>
          <a:xfrm>
            <a:off x="720303" y="3198730"/>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0030C37A-3996-D2F3-14AB-88816F82D8BB}"/>
              </a:ext>
            </a:extLst>
          </p:cNvPr>
          <p:cNvSpPr txBox="1">
            <a:spLocks/>
          </p:cNvSpPr>
          <p:nvPr/>
        </p:nvSpPr>
        <p:spPr bwMode="auto">
          <a:xfrm>
            <a:off x="1323712" y="5482431"/>
            <a:ext cx="7754974"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dirty="0">
                <a:latin typeface="Arial" panose="020B0604020202020204" pitchFamily="34" charset="0"/>
                <a:cs typeface="Arial" panose="020B0604020202020204" pitchFamily="34" charset="0"/>
              </a:rPr>
              <a:t>5.	</a:t>
            </a:r>
            <a:r>
              <a:rPr lang="en-US" sz="1500" b="1" dirty="0">
                <a:latin typeface="Arial" panose="020B0604020202020204" pitchFamily="34" charset="0"/>
                <a:cs typeface="Arial" panose="020B0604020202020204" pitchFamily="34" charset="0"/>
              </a:rPr>
              <a:t>Provide summary, agree to next follow-up and prompt commitment</a:t>
            </a:r>
          </a:p>
        </p:txBody>
      </p:sp>
      <p:sp>
        <p:nvSpPr>
          <p:cNvPr id="16" name="Text Placeholder 3">
            <a:extLst>
              <a:ext uri="{FF2B5EF4-FFF2-40B4-BE49-F238E27FC236}">
                <a16:creationId xmlns:a16="http://schemas.microsoft.com/office/drawing/2014/main" id="{7479232B-010F-ED6C-6EB6-9F3C5CD22D1E}"/>
              </a:ext>
            </a:extLst>
          </p:cNvPr>
          <p:cNvSpPr txBox="1">
            <a:spLocks/>
          </p:cNvSpPr>
          <p:nvPr/>
        </p:nvSpPr>
        <p:spPr bwMode="auto">
          <a:xfrm>
            <a:off x="1323712" y="4623935"/>
            <a:ext cx="7754972" cy="495300"/>
          </a:xfrm>
          <a:prstGeom prst="rect">
            <a:avLst/>
          </a:prstGeom>
          <a:noFill/>
          <a:ln w="9525">
            <a:noFill/>
            <a:miter lim="800000"/>
            <a:headEnd/>
            <a:tailEnd/>
          </a:ln>
        </p:spPr>
        <p:txBody>
          <a:bodyPr vert="horz" wrap="square" lIns="91440" tIns="0" rIns="9144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00A7FF"/>
              </a:buClr>
              <a:buNone/>
              <a:tabLst>
                <a:tab pos="219075" algn="l"/>
              </a:tabLst>
            </a:pPr>
            <a:r>
              <a:rPr lang="en-US" sz="1500" dirty="0">
                <a:latin typeface="Arial" panose="020B0604020202020204" pitchFamily="34" charset="0"/>
                <a:cs typeface="Arial" panose="020B0604020202020204" pitchFamily="34" charset="0"/>
              </a:rPr>
              <a:t>4.	</a:t>
            </a:r>
            <a:r>
              <a:rPr lang="en-US" sz="1500" b="1" spc="-30" dirty="0">
                <a:latin typeface="Arial" panose="020B0604020202020204" pitchFamily="34" charset="0"/>
                <a:cs typeface="Arial" panose="020B0604020202020204" pitchFamily="34" charset="0"/>
              </a:rPr>
              <a:t>Agree to treatment plan and provide specialist support during inpatient stay</a:t>
            </a:r>
            <a:endParaRPr lang="en-US" sz="1500" b="1" dirty="0">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0ECF2835-2AF3-336F-EF4A-DCB7A01D0FF0}"/>
              </a:ext>
            </a:extLst>
          </p:cNvPr>
          <p:cNvSpPr txBox="1">
            <a:spLocks/>
          </p:cNvSpPr>
          <p:nvPr/>
        </p:nvSpPr>
        <p:spPr>
          <a:xfrm>
            <a:off x="571500" y="598574"/>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dirty="0">
                <a:solidFill>
                  <a:schemeClr val="accent1"/>
                </a:solidFill>
              </a:rPr>
              <a:t>Specialist Assessment &amp; Treatment Plan:</a:t>
            </a:r>
            <a:br>
              <a:rPr lang="en-US" dirty="0">
                <a:solidFill>
                  <a:schemeClr val="accent1"/>
                </a:solidFill>
              </a:rPr>
            </a:br>
            <a:r>
              <a:rPr lang="en-US" sz="2100" dirty="0">
                <a:solidFill>
                  <a:schemeClr val="tx1"/>
                </a:solidFill>
              </a:rPr>
              <a:t>Initial Assessment</a:t>
            </a:r>
          </a:p>
        </p:txBody>
      </p:sp>
    </p:spTree>
    <p:extLst>
      <p:ext uri="{BB962C8B-B14F-4D97-AF65-F5344CB8AC3E}">
        <p14:creationId xmlns:p14="http://schemas.microsoft.com/office/powerpoint/2010/main" val="82341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0D920-6B64-6A85-968B-52DF349451EB}"/>
              </a:ext>
            </a:extLst>
          </p:cNvPr>
          <p:cNvSpPr>
            <a:spLocks noGrp="1"/>
          </p:cNvSpPr>
          <p:nvPr>
            <p:ph type="title"/>
          </p:nvPr>
        </p:nvSpPr>
        <p:spPr/>
        <p:txBody>
          <a:bodyPr/>
          <a:lstStyle/>
          <a:p>
            <a:r>
              <a:rPr lang="en-US" dirty="0"/>
              <a:t>Three important things to do </a:t>
            </a:r>
            <a:br>
              <a:rPr lang="en-US" dirty="0"/>
            </a:br>
            <a:r>
              <a:rPr lang="en-US" dirty="0"/>
              <a:t>before seeing the patient </a:t>
            </a:r>
          </a:p>
        </p:txBody>
      </p:sp>
      <p:sp>
        <p:nvSpPr>
          <p:cNvPr id="3" name="Text Placeholder 2">
            <a:extLst>
              <a:ext uri="{FF2B5EF4-FFF2-40B4-BE49-F238E27FC236}">
                <a16:creationId xmlns:a16="http://schemas.microsoft.com/office/drawing/2014/main" id="{F7373BA1-044D-1ABF-99AB-323159157351}"/>
              </a:ext>
            </a:extLst>
          </p:cNvPr>
          <p:cNvSpPr>
            <a:spLocks noGrp="1"/>
          </p:cNvSpPr>
          <p:nvPr>
            <p:ph type="body" idx="12"/>
          </p:nvPr>
        </p:nvSpPr>
        <p:spPr>
          <a:xfrm>
            <a:off x="550433" y="1219200"/>
            <a:ext cx="7966604" cy="2555132"/>
          </a:xfrm>
        </p:spPr>
        <p:txBody>
          <a:bodyPr/>
          <a:lstStyle/>
          <a:p>
            <a:pPr marL="0" indent="0">
              <a:buNone/>
            </a:pPr>
            <a:endParaRPr lang="en-CA" sz="1700" dirty="0">
              <a:solidFill>
                <a:srgbClr val="3F3F3F"/>
              </a:solidFill>
              <a:latin typeface="+mn-lt"/>
            </a:endParaRPr>
          </a:p>
          <a:p>
            <a:pPr marL="342900" indent="-342900">
              <a:buFont typeface="+mj-lt"/>
              <a:buAutoNum type="arabicPeriod"/>
            </a:pPr>
            <a:r>
              <a:rPr lang="en-CA" dirty="0">
                <a:solidFill>
                  <a:srgbClr val="3F3F3F"/>
                </a:solidFill>
                <a:effectLst/>
                <a:latin typeface="+mn-lt"/>
                <a:cs typeface="Helvetica"/>
              </a:rPr>
              <a:t>Check </a:t>
            </a:r>
            <a:r>
              <a:rPr lang="en-CA" dirty="0">
                <a:solidFill>
                  <a:srgbClr val="3F3F3F"/>
                </a:solidFill>
                <a:latin typeface="+mn-lt"/>
                <a:cs typeface="Helvetica"/>
              </a:rPr>
              <a:t>to see if the patient has an advanced agreement in place and then try to honour it </a:t>
            </a:r>
            <a:endParaRPr lang="en-CA" dirty="0">
              <a:solidFill>
                <a:srgbClr val="3F3F3F"/>
              </a:solidFill>
              <a:latin typeface="+mn-lt"/>
            </a:endParaRPr>
          </a:p>
          <a:p>
            <a:pPr marL="342900" indent="-342900">
              <a:buAutoNum type="arabicPeriod"/>
            </a:pPr>
            <a:r>
              <a:rPr lang="en-CA" dirty="0">
                <a:solidFill>
                  <a:srgbClr val="3F3F3F"/>
                </a:solidFill>
                <a:latin typeface="+mn-lt"/>
                <a:cs typeface="Arial"/>
              </a:rPr>
              <a:t>Check </a:t>
            </a:r>
            <a:r>
              <a:rPr lang="en-CA" dirty="0">
                <a:solidFill>
                  <a:srgbClr val="3F3F3F"/>
                </a:solidFill>
                <a:effectLst/>
                <a:latin typeface="+mn-lt"/>
                <a:cs typeface="Arial"/>
              </a:rPr>
              <a:t>what medications the patient is on ‒ this will inform ongoing care</a:t>
            </a:r>
            <a:r>
              <a:rPr lang="en-CA" dirty="0">
                <a:solidFill>
                  <a:srgbClr val="3F3F3F"/>
                </a:solidFill>
                <a:latin typeface="+mn-lt"/>
                <a:cs typeface="Arial"/>
              </a:rPr>
              <a:t> </a:t>
            </a:r>
            <a:endParaRPr lang="en-CA" dirty="0">
              <a:solidFill>
                <a:srgbClr val="3F3F3F"/>
              </a:solidFill>
              <a:effectLst/>
              <a:latin typeface="+mn-lt"/>
            </a:endParaRPr>
          </a:p>
          <a:p>
            <a:pPr marL="342900" indent="-342900">
              <a:buFont typeface="+mj-lt"/>
              <a:buAutoNum type="arabicPeriod"/>
            </a:pPr>
            <a:r>
              <a:rPr lang="en-CA" dirty="0">
                <a:solidFill>
                  <a:srgbClr val="3F3F3F"/>
                </a:solidFill>
                <a:latin typeface="+mn-lt"/>
                <a:cs typeface="Arial"/>
              </a:rPr>
              <a:t>C</a:t>
            </a:r>
            <a:r>
              <a:rPr lang="en-CA" dirty="0">
                <a:solidFill>
                  <a:srgbClr val="3F3F3F"/>
                </a:solidFill>
                <a:effectLst/>
                <a:latin typeface="+mn-lt"/>
                <a:cs typeface="Arial"/>
              </a:rPr>
              <a:t>heck the patient’s current risk assessment</a:t>
            </a:r>
          </a:p>
        </p:txBody>
      </p:sp>
      <p:sp>
        <p:nvSpPr>
          <p:cNvPr id="4" name="Footer Placeholder 3">
            <a:extLst>
              <a:ext uri="{FF2B5EF4-FFF2-40B4-BE49-F238E27FC236}">
                <a16:creationId xmlns:a16="http://schemas.microsoft.com/office/drawing/2014/main" id="{879E5E0B-B1A4-EFD8-0ADB-C9B7121A5F77}"/>
              </a:ext>
            </a:extLst>
          </p:cNvPr>
          <p:cNvSpPr>
            <a:spLocks noGrp="1"/>
          </p:cNvSpPr>
          <p:nvPr>
            <p:ph type="ftr" sz="quarter" idx="3"/>
          </p:nvPr>
        </p:nvSpPr>
        <p:spPr>
          <a:xfrm>
            <a:off x="518007" y="6315511"/>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5" name="Text Placeholder 2">
            <a:extLst>
              <a:ext uri="{FF2B5EF4-FFF2-40B4-BE49-F238E27FC236}">
                <a16:creationId xmlns:a16="http://schemas.microsoft.com/office/drawing/2014/main" id="{844417D3-6195-7FD6-C5FB-DAFC6B11B00B}"/>
              </a:ext>
            </a:extLst>
          </p:cNvPr>
          <p:cNvSpPr txBox="1">
            <a:spLocks/>
          </p:cNvSpPr>
          <p:nvPr/>
        </p:nvSpPr>
        <p:spPr bwMode="auto">
          <a:xfrm>
            <a:off x="626963" y="3736232"/>
            <a:ext cx="7966604" cy="2209800"/>
          </a:xfrm>
          <a:prstGeom prst="rect">
            <a:avLst/>
          </a:prstGeom>
          <a:solidFill>
            <a:srgbClr val="005EB8"/>
          </a:solidFill>
          <a:ln w="9525">
            <a:solidFill>
              <a:schemeClr val="accent1"/>
            </a:solid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r>
              <a:rPr lang="en-CA" sz="1700" dirty="0">
                <a:solidFill>
                  <a:schemeClr val="bg1"/>
                </a:solidFill>
                <a:latin typeface="+mn-lt"/>
                <a:cs typeface="Arial"/>
              </a:rPr>
              <a:t>Then, report to the nurses in charge and check on current mental state and establish if it is possible to see the patient</a:t>
            </a:r>
          </a:p>
          <a:p>
            <a:pPr marL="287655" indent="-288290"/>
            <a:r>
              <a:rPr lang="en-CA" dirty="0">
                <a:solidFill>
                  <a:schemeClr val="bg1"/>
                </a:solidFill>
                <a:latin typeface="+mn-lt"/>
                <a:ea typeface="Arial" panose="020B0604020202020204" pitchFamily="34" charset="0"/>
              </a:rPr>
              <a:t>Learn from care team about any important details that might inform your interactions with the patient</a:t>
            </a:r>
            <a:endParaRPr lang="en-CA" sz="1700" dirty="0">
              <a:solidFill>
                <a:schemeClr val="bg1"/>
              </a:solidFill>
              <a:latin typeface="+mn-lt"/>
              <a:cs typeface="Arial"/>
            </a:endParaRPr>
          </a:p>
          <a:p>
            <a:pPr marL="287655" indent="-288290"/>
            <a:r>
              <a:rPr lang="en-CA" sz="1700" dirty="0">
                <a:solidFill>
                  <a:schemeClr val="bg1"/>
                </a:solidFill>
                <a:latin typeface="+mn-lt"/>
                <a:cs typeface="Arial"/>
              </a:rPr>
              <a:t>Follow the ward protocols for managing personal safety</a:t>
            </a:r>
            <a:br>
              <a:rPr lang="en-CA" sz="1700" dirty="0">
                <a:solidFill>
                  <a:schemeClr val="bg1"/>
                </a:solidFill>
                <a:latin typeface="Helvetica" pitchFamily="2" charset="0"/>
              </a:rPr>
            </a:br>
            <a:endParaRPr lang="en-CA" sz="1700" dirty="0">
              <a:solidFill>
                <a:schemeClr val="bg1"/>
              </a:solidFill>
              <a:latin typeface="Helvetica" pitchFamily="2" charset="0"/>
            </a:endParaRPr>
          </a:p>
        </p:txBody>
      </p:sp>
    </p:spTree>
    <p:extLst>
      <p:ext uri="{BB962C8B-B14F-4D97-AF65-F5344CB8AC3E}">
        <p14:creationId xmlns:p14="http://schemas.microsoft.com/office/powerpoint/2010/main" val="337683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DE07F54-BA5F-9403-9059-F5A9C92059A8}"/>
              </a:ext>
            </a:extLst>
          </p:cNvPr>
          <p:cNvSpPr/>
          <p:nvPr/>
        </p:nvSpPr>
        <p:spPr bwMode="auto">
          <a:xfrm>
            <a:off x="0" y="0"/>
            <a:ext cx="9144000" cy="692092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GB"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D8426963-BCFE-97E8-27DE-35655AFCEFED}"/>
              </a:ext>
            </a:extLst>
          </p:cNvPr>
          <p:cNvPicPr>
            <a:picLocks noChangeAspect="1"/>
          </p:cNvPicPr>
          <p:nvPr/>
        </p:nvPicPr>
        <p:blipFill>
          <a:blip r:embed="rId3"/>
          <a:stretch>
            <a:fill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1602615"/>
            <a:ext cx="9144000" cy="1680499"/>
          </a:xfrm>
        </p:spPr>
        <p:txBody>
          <a:bodyPr anchor="t"/>
          <a:lstStyle/>
          <a:p>
            <a:pPr algn="ctr">
              <a:lnSpc>
                <a:spcPct val="114000"/>
              </a:lnSpc>
              <a:spcBef>
                <a:spcPts val="0"/>
              </a:spcBef>
              <a:spcAft>
                <a:spcPts val="0"/>
              </a:spcAft>
            </a:pPr>
            <a:r>
              <a:rPr lang="en-US" sz="3200" dirty="0">
                <a:solidFill>
                  <a:srgbClr val="F79645"/>
                </a:solidFill>
                <a:effectLst>
                  <a:outerShdw blurRad="254000" dist="76200" dir="5400000" algn="ctr" rotWithShape="0">
                    <a:srgbClr val="000000">
                      <a:alpha val="0"/>
                    </a:srgbClr>
                  </a:outerShdw>
                </a:effectLst>
                <a:latin typeface="+mn-lt"/>
              </a:rPr>
              <a:t>Kerri, 55</a:t>
            </a:r>
            <a:br>
              <a:rPr lang="en-US" sz="3200" dirty="0">
                <a:effectLst>
                  <a:outerShdw blurRad="254000" dist="76200" dir="5400000" algn="ctr" rotWithShape="0">
                    <a:srgbClr val="000000">
                      <a:alpha val="15000"/>
                    </a:srgbClr>
                  </a:outerShdw>
                </a:effectLst>
                <a:latin typeface="+mn-lt"/>
              </a:rPr>
            </a:br>
            <a:r>
              <a:rPr lang="en-US" sz="3200" b="0" dirty="0">
                <a:effectLst/>
                <a:latin typeface="+mn-lt"/>
              </a:rPr>
              <a:t>How did it go?</a:t>
            </a:r>
          </a:p>
        </p:txBody>
      </p:sp>
      <p:pic>
        <p:nvPicPr>
          <p:cNvPr id="3" name="Picture 2">
            <a:extLst>
              <a:ext uri="{FF2B5EF4-FFF2-40B4-BE49-F238E27FC236}">
                <a16:creationId xmlns:a16="http://schemas.microsoft.com/office/drawing/2014/main" id="{AB320C0C-0305-19B6-9CFF-E9AD032EB3D2}"/>
              </a:ext>
            </a:extLst>
          </p:cNvPr>
          <p:cNvPicPr>
            <a:picLocks noChangeAspect="1"/>
          </p:cNvPicPr>
          <p:nvPr/>
        </p:nvPicPr>
        <p:blipFill>
          <a:blip r:embed="rId4"/>
          <a:srcRect/>
          <a:stretch/>
        </p:blipFill>
        <p:spPr>
          <a:xfrm>
            <a:off x="3167624" y="3044490"/>
            <a:ext cx="2808752" cy="3813510"/>
          </a:xfrm>
          <a:prstGeom prst="rect">
            <a:avLst/>
          </a:prstGeom>
        </p:spPr>
      </p:pic>
    </p:spTree>
    <p:extLst>
      <p:ext uri="{BB962C8B-B14F-4D97-AF65-F5344CB8AC3E}">
        <p14:creationId xmlns:p14="http://schemas.microsoft.com/office/powerpoint/2010/main" val="23726654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24602A-009D-170F-1C43-6C9482A5829B}"/>
            </a:ext>
          </a:extLst>
        </p:cNvPr>
        <p:cNvGrpSpPr/>
        <p:nvPr/>
      </p:nvGrpSpPr>
      <p:grpSpPr>
        <a:xfrm>
          <a:off x="0" y="0"/>
          <a:ext cx="0" cy="0"/>
          <a:chOff x="0" y="0"/>
          <a:chExt cx="0" cy="0"/>
        </a:xfrm>
      </p:grpSpPr>
      <p:sp>
        <p:nvSpPr>
          <p:cNvPr id="10" name="Subtitle 2">
            <a:extLst>
              <a:ext uri="{FF2B5EF4-FFF2-40B4-BE49-F238E27FC236}">
                <a16:creationId xmlns:a16="http://schemas.microsoft.com/office/drawing/2014/main" id="{1D49341B-2FEF-6DF8-5A4E-57B673CDC26E}"/>
              </a:ext>
            </a:extLst>
          </p:cNvPr>
          <p:cNvSpPr txBox="1">
            <a:spLocks/>
          </p:cNvSpPr>
          <p:nvPr/>
        </p:nvSpPr>
        <p:spPr>
          <a:xfrm>
            <a:off x="765175" y="1855539"/>
            <a:ext cx="7613650" cy="1946772"/>
          </a:xfrm>
          <a:prstGeom prst="rect">
            <a:avLst/>
          </a:prstGeom>
        </p:spPr>
        <p:txBody>
          <a:bodyPr lIns="0" tIns="0" rIns="0" bIns="360000"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5000"/>
              </a:lnSpc>
              <a:spcBef>
                <a:spcPts val="0"/>
              </a:spcBef>
              <a:spcAft>
                <a:spcPts val="0"/>
              </a:spcAft>
              <a:buNone/>
            </a:pPr>
            <a:r>
              <a:rPr lang="en-CA" sz="3600" b="1" dirty="0">
                <a:solidFill>
                  <a:schemeClr val="bg1"/>
                </a:solidFill>
                <a:latin typeface="Arial" panose="020B0604020202020204" pitchFamily="34" charset="0"/>
                <a:cs typeface="Arial" panose="020B0604020202020204" pitchFamily="34" charset="0"/>
              </a:rPr>
              <a:t>Reflective Exercise:</a:t>
            </a:r>
          </a:p>
          <a:p>
            <a:pPr marL="0" indent="0" algn="ctr">
              <a:lnSpc>
                <a:spcPts val="5000"/>
              </a:lnSpc>
              <a:spcBef>
                <a:spcPts val="0"/>
              </a:spcBef>
              <a:spcAft>
                <a:spcPts val="0"/>
              </a:spcAft>
              <a:buNone/>
            </a:pPr>
            <a:r>
              <a:rPr lang="en-CA" sz="2800" dirty="0">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rPr>
              <a:t>What might affect a patient’s decision </a:t>
            </a:r>
          </a:p>
          <a:p>
            <a:pPr marL="0" indent="0" algn="ctr">
              <a:lnSpc>
                <a:spcPts val="5000"/>
              </a:lnSpc>
              <a:spcBef>
                <a:spcPts val="0"/>
              </a:spcBef>
              <a:spcAft>
                <a:spcPts val="0"/>
              </a:spcAft>
              <a:buNone/>
            </a:pPr>
            <a:r>
              <a:rPr lang="en-CA" sz="2800" dirty="0">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rPr>
              <a:t>to stop smoking?</a:t>
            </a:r>
          </a:p>
          <a:p>
            <a:pPr marL="0" indent="0" algn="ctr">
              <a:lnSpc>
                <a:spcPts val="5000"/>
              </a:lnSpc>
              <a:spcBef>
                <a:spcPts val="0"/>
              </a:spcBef>
              <a:spcAft>
                <a:spcPts val="0"/>
              </a:spcAft>
              <a:buNone/>
            </a:pPr>
            <a:endParaRPr lang="en-US" sz="3000" dirty="0">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912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934C8A4-ED06-A514-69B9-556283435CC1}"/>
              </a:ext>
            </a:extLst>
          </p:cNvPr>
          <p:cNvGrpSpPr/>
          <p:nvPr/>
        </p:nvGrpSpPr>
        <p:grpSpPr>
          <a:xfrm>
            <a:off x="16933" y="1412775"/>
            <a:ext cx="9127067" cy="4841721"/>
            <a:chOff x="0" y="1463574"/>
            <a:chExt cx="9144001" cy="5394425"/>
          </a:xfrm>
        </p:grpSpPr>
        <p:pic>
          <p:nvPicPr>
            <p:cNvPr id="5" name="smoke">
              <a:extLst>
                <a:ext uri="{FF2B5EF4-FFF2-40B4-BE49-F238E27FC236}">
                  <a16:creationId xmlns:a16="http://schemas.microsoft.com/office/drawing/2014/main" id="{17A9A001-21CD-B5E9-942E-76B48F45B628}"/>
                </a:ext>
              </a:extLst>
            </p:cNvPr>
            <p:cNvPicPr>
              <a:picLocks noChangeAspect="1"/>
            </p:cNvPicPr>
            <p:nvPr/>
          </p:nvPicPr>
          <p:blipFill rotWithShape="1">
            <a:blip r:embed="rId3">
              <a:alphaModFix amt="25000"/>
            </a:blip>
            <a:srcRect t="8839" r="44809" b="50707"/>
            <a:stretch/>
          </p:blipFill>
          <p:spPr>
            <a:xfrm>
              <a:off x="3906983" y="1463574"/>
              <a:ext cx="5237018" cy="5394425"/>
            </a:xfrm>
            <a:prstGeom prst="rect">
              <a:avLst/>
            </a:prstGeom>
          </p:spPr>
        </p:pic>
        <p:pic>
          <p:nvPicPr>
            <p:cNvPr id="6" name="smoke">
              <a:extLst>
                <a:ext uri="{FF2B5EF4-FFF2-40B4-BE49-F238E27FC236}">
                  <a16:creationId xmlns:a16="http://schemas.microsoft.com/office/drawing/2014/main" id="{CEC9D126-6B65-4947-5B82-340971818B6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3" name="Content Placeholder 2">
            <a:extLst>
              <a:ext uri="{FF2B5EF4-FFF2-40B4-BE49-F238E27FC236}">
                <a16:creationId xmlns:a16="http://schemas.microsoft.com/office/drawing/2014/main" id="{02D43D0B-EA8D-4437-A227-805AA620F824}"/>
              </a:ext>
            </a:extLst>
          </p:cNvPr>
          <p:cNvSpPr>
            <a:spLocks noGrp="1"/>
          </p:cNvSpPr>
          <p:nvPr>
            <p:ph idx="1"/>
          </p:nvPr>
        </p:nvSpPr>
        <p:spPr>
          <a:xfrm>
            <a:off x="571499" y="1454339"/>
            <a:ext cx="8104202" cy="3831585"/>
          </a:xfrm>
        </p:spPr>
        <p:txBody>
          <a:bodyPr>
            <a:normAutofit fontScale="25000" lnSpcReduction="20000"/>
          </a:bodyPr>
          <a:lstStyle/>
          <a:p>
            <a:pPr>
              <a:spcBef>
                <a:spcPts val="400"/>
              </a:spcBef>
              <a:buFont typeface="Century Gothic" panose="020B0502020202020204" pitchFamily="34" charset="0"/>
              <a:buChar char="■"/>
            </a:pPr>
            <a:r>
              <a:rPr lang="en-US" altLang="en-US" sz="6400" dirty="0">
                <a:ea typeface="Geneva" panose="020B0503030404040204" pitchFamily="34" charset="0"/>
              </a:rPr>
              <a:t>Tobacco dependence and withdrawal symptoms</a:t>
            </a:r>
          </a:p>
          <a:p>
            <a:pPr>
              <a:spcBef>
                <a:spcPts val="400"/>
              </a:spcBef>
              <a:buFont typeface="Century Gothic" panose="020B0502020202020204" pitchFamily="34" charset="0"/>
              <a:buChar char="■"/>
            </a:pPr>
            <a:r>
              <a:rPr lang="en-US" altLang="en-US" sz="6400" dirty="0">
                <a:ea typeface="Geneva" panose="020B0503030404040204" pitchFamily="34" charset="0"/>
              </a:rPr>
              <a:t>The belief that smoking will relieve stress and anxiety, improve mental health, symptoms</a:t>
            </a:r>
          </a:p>
          <a:p>
            <a:pPr>
              <a:spcBef>
                <a:spcPts val="400"/>
              </a:spcBef>
              <a:buFont typeface="Century Gothic" panose="020B0502020202020204" pitchFamily="34" charset="0"/>
              <a:buChar char="■"/>
            </a:pPr>
            <a:r>
              <a:rPr lang="en-US" altLang="en-US" sz="6400" dirty="0">
                <a:ea typeface="Geneva" panose="020B0503030404040204" pitchFamily="34" charset="0"/>
              </a:rPr>
              <a:t>Low self esteem</a:t>
            </a:r>
          </a:p>
          <a:p>
            <a:pPr>
              <a:spcBef>
                <a:spcPts val="400"/>
              </a:spcBef>
              <a:buFont typeface="Century Gothic" panose="020B0502020202020204" pitchFamily="34" charset="0"/>
              <a:buChar char="■"/>
            </a:pPr>
            <a:r>
              <a:rPr lang="en-US" altLang="en-US" sz="6400" dirty="0">
                <a:ea typeface="Geneva" panose="020B0503030404040204" pitchFamily="34" charset="0"/>
              </a:rPr>
              <a:t>Boredom</a:t>
            </a:r>
          </a:p>
          <a:p>
            <a:pPr>
              <a:spcBef>
                <a:spcPts val="400"/>
              </a:spcBef>
              <a:buFont typeface="Century Gothic" panose="020B0502020202020204" pitchFamily="34" charset="0"/>
              <a:buChar char="■"/>
            </a:pPr>
            <a:r>
              <a:rPr lang="en-US" altLang="en-US" sz="6400" dirty="0">
                <a:ea typeface="Geneva" panose="020B0503030404040204" pitchFamily="34" charset="0"/>
              </a:rPr>
              <a:t>Peers smoke, socializing revolves around smoking </a:t>
            </a:r>
          </a:p>
          <a:p>
            <a:pPr>
              <a:spcBef>
                <a:spcPts val="400"/>
              </a:spcBef>
              <a:buFont typeface="Century Gothic" panose="020B0502020202020204" pitchFamily="34" charset="0"/>
              <a:buChar char="■"/>
            </a:pPr>
            <a:r>
              <a:rPr lang="en-US" altLang="en-US" sz="6400" dirty="0">
                <a:ea typeface="Geneva" panose="020B0503030404040204" pitchFamily="34" charset="0"/>
              </a:rPr>
              <a:t>Fear of failure </a:t>
            </a:r>
          </a:p>
          <a:p>
            <a:pPr>
              <a:spcBef>
                <a:spcPts val="400"/>
              </a:spcBef>
              <a:buFont typeface="Century Gothic" panose="020B0502020202020204" pitchFamily="34" charset="0"/>
              <a:buChar char="■"/>
            </a:pPr>
            <a:r>
              <a:rPr lang="en-US" altLang="en-US" sz="6400" dirty="0">
                <a:ea typeface="Geneva" panose="020B0503030404040204" pitchFamily="34" charset="0"/>
              </a:rPr>
              <a:t>Lack of support from family and friends</a:t>
            </a:r>
          </a:p>
          <a:p>
            <a:pPr>
              <a:spcBef>
                <a:spcPts val="400"/>
              </a:spcBef>
              <a:buFont typeface="Century Gothic" panose="020B0502020202020204" pitchFamily="34" charset="0"/>
              <a:buChar char="■"/>
            </a:pPr>
            <a:r>
              <a:rPr lang="en-US" altLang="en-US" sz="6400" dirty="0">
                <a:ea typeface="Geneva" panose="020B0503030404040204" pitchFamily="34" charset="0"/>
              </a:rPr>
              <a:t>Lack of belief they can be successful </a:t>
            </a:r>
          </a:p>
          <a:p>
            <a:pPr>
              <a:spcBef>
                <a:spcPts val="400"/>
              </a:spcBef>
              <a:buFont typeface="Century Gothic" panose="020B0502020202020204" pitchFamily="34" charset="0"/>
              <a:buChar char="■"/>
            </a:pPr>
            <a:r>
              <a:rPr lang="en-US" altLang="en-US" sz="6400" dirty="0">
                <a:ea typeface="Geneva" panose="020B0503030404040204" pitchFamily="34" charset="0"/>
              </a:rPr>
              <a:t>Worry about change and their identity as a ‘smoker’</a:t>
            </a:r>
          </a:p>
          <a:p>
            <a:pPr>
              <a:spcBef>
                <a:spcPts val="400"/>
              </a:spcBef>
              <a:buFont typeface="Wingdings" panose="05000000000000000000" pitchFamily="2" charset="2"/>
              <a:buChar char="§"/>
            </a:pPr>
            <a:endParaRPr lang="en-US" altLang="en-US" sz="7200" dirty="0">
              <a:solidFill>
                <a:srgbClr val="500B11"/>
              </a:solidFill>
              <a:ea typeface="Geneva" panose="020B0503030404040204" pitchFamily="34" charset="0"/>
              <a:cs typeface="Geneva" panose="020B0503030404040204" pitchFamily="34" charset="0"/>
            </a:endParaRPr>
          </a:p>
          <a:p>
            <a:pPr>
              <a:buFont typeface="Wingdings" panose="05000000000000000000" pitchFamily="2" charset="2"/>
              <a:buChar char="§"/>
            </a:pPr>
            <a:endParaRPr lang="en-US" altLang="en-US" sz="2200" dirty="0">
              <a:solidFill>
                <a:srgbClr val="500B11"/>
              </a:solidFill>
              <a:ea typeface="Geneva" panose="020B0503030404040204" pitchFamily="34" charset="0"/>
              <a:cs typeface="Geneva" panose="020B0503030404040204" pitchFamily="34" charset="0"/>
            </a:endParaRPr>
          </a:p>
          <a:p>
            <a:pPr>
              <a:buFont typeface="Wingdings" panose="05000000000000000000" pitchFamily="2" charset="2"/>
              <a:buChar char="§"/>
            </a:pPr>
            <a:endParaRPr lang="en-US" altLang="en-US" sz="2200" dirty="0">
              <a:solidFill>
                <a:srgbClr val="500B11"/>
              </a:solidFill>
              <a:ea typeface="Geneva" panose="020B0503030404040204" pitchFamily="34" charset="0"/>
              <a:cs typeface="Geneva" panose="020B0503030404040204" pitchFamily="34" charset="0"/>
            </a:endParaRPr>
          </a:p>
        </p:txBody>
      </p:sp>
      <p:sp>
        <p:nvSpPr>
          <p:cNvPr id="9" name="Footer Placeholder 3">
            <a:extLst>
              <a:ext uri="{FF2B5EF4-FFF2-40B4-BE49-F238E27FC236}">
                <a16:creationId xmlns:a16="http://schemas.microsoft.com/office/drawing/2014/main" id="{707649D9-4BAC-0CF2-5800-7C0C1B0A76B6}"/>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10" name="Rectangle 2">
            <a:extLst>
              <a:ext uri="{FF2B5EF4-FFF2-40B4-BE49-F238E27FC236}">
                <a16:creationId xmlns:a16="http://schemas.microsoft.com/office/drawing/2014/main" id="{7B0316AD-54C9-E365-DA85-80C9F4BFC3F4}"/>
              </a:ext>
            </a:extLst>
          </p:cNvPr>
          <p:cNvSpPr txBox="1">
            <a:spLocks noChangeArrowheads="1"/>
          </p:cNvSpPr>
          <p:nvPr/>
        </p:nvSpPr>
        <p:spPr bwMode="auto">
          <a:xfrm>
            <a:off x="571499" y="152400"/>
            <a:ext cx="8302723"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ltLang="en-US" dirty="0">
                <a:ea typeface="Geneva" panose="020B0503030404040204" pitchFamily="34" charset="0"/>
                <a:cs typeface="Geneva" panose="020B0503030404040204" pitchFamily="34" charset="0"/>
              </a:rPr>
              <a:t>What affects a patient’s decision to stop smoking?</a:t>
            </a:r>
            <a:endParaRPr lang="en-US" altLang="en-US" dirty="0"/>
          </a:p>
        </p:txBody>
      </p:sp>
    </p:spTree>
    <p:extLst>
      <p:ext uri="{BB962C8B-B14F-4D97-AF65-F5344CB8AC3E}">
        <p14:creationId xmlns:p14="http://schemas.microsoft.com/office/powerpoint/2010/main" val="3388868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E643E-0D40-0E0B-0B27-C98A1C2111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B933A4-1000-675B-3F67-7ADEF56FF3B3}"/>
              </a:ext>
            </a:extLst>
          </p:cNvPr>
          <p:cNvSpPr>
            <a:spLocks noGrp="1"/>
          </p:cNvSpPr>
          <p:nvPr>
            <p:ph type="title"/>
          </p:nvPr>
        </p:nvSpPr>
        <p:spPr/>
        <p:txBody>
          <a:bodyPr/>
          <a:lstStyle/>
          <a:p>
            <a:r>
              <a:rPr lang="en-US" dirty="0"/>
              <a:t>Be positive, build patient confidence</a:t>
            </a:r>
          </a:p>
        </p:txBody>
      </p:sp>
      <p:sp>
        <p:nvSpPr>
          <p:cNvPr id="3" name="Content Placeholder 2">
            <a:extLst>
              <a:ext uri="{FF2B5EF4-FFF2-40B4-BE49-F238E27FC236}">
                <a16:creationId xmlns:a16="http://schemas.microsoft.com/office/drawing/2014/main" id="{1C15C3B0-F838-8CE1-7EB5-55E55A89EA50}"/>
              </a:ext>
            </a:extLst>
          </p:cNvPr>
          <p:cNvSpPr>
            <a:spLocks noGrp="1"/>
          </p:cNvSpPr>
          <p:nvPr>
            <p:ph idx="1"/>
          </p:nvPr>
        </p:nvSpPr>
        <p:spPr>
          <a:xfrm>
            <a:off x="457200" y="1660306"/>
            <a:ext cx="8229600" cy="2116013"/>
          </a:xfrm>
        </p:spPr>
        <p:txBody>
          <a:bodyPr/>
          <a:lstStyle/>
          <a:p>
            <a:pPr marL="287655" indent="-288290">
              <a:spcBef>
                <a:spcPts val="800"/>
              </a:spcBef>
              <a:spcAft>
                <a:spcPts val="800"/>
              </a:spcAft>
            </a:pPr>
            <a:r>
              <a:rPr lang="en-US" sz="2000" dirty="0">
                <a:latin typeface="Arial"/>
                <a:cs typeface="Arial"/>
              </a:rPr>
              <a:t>Acknowledge that being in a smokefree hospital is not easy</a:t>
            </a:r>
            <a:endParaRPr lang="en-US" dirty="0"/>
          </a:p>
          <a:p>
            <a:pPr marL="287655" indent="-288290">
              <a:spcBef>
                <a:spcPts val="800"/>
              </a:spcBef>
              <a:spcAft>
                <a:spcPts val="800"/>
              </a:spcAft>
            </a:pPr>
            <a:r>
              <a:rPr lang="en-US" sz="2000" dirty="0">
                <a:latin typeface="Arial"/>
                <a:cs typeface="Arial"/>
              </a:rPr>
              <a:t>Normalise feelings and concerns</a:t>
            </a:r>
          </a:p>
          <a:p>
            <a:pPr marL="287655" indent="-288290">
              <a:spcBef>
                <a:spcPts val="800"/>
              </a:spcBef>
              <a:spcAft>
                <a:spcPts val="800"/>
              </a:spcAft>
            </a:pPr>
            <a:r>
              <a:rPr lang="en-US" sz="2000" dirty="0">
                <a:latin typeface="Arial"/>
                <a:cs typeface="Arial"/>
              </a:rPr>
              <a:t>Build on small successes </a:t>
            </a:r>
            <a:endParaRPr lang="en-US" sz="2000" dirty="0"/>
          </a:p>
          <a:p>
            <a:pPr marL="287655" indent="-288290">
              <a:spcBef>
                <a:spcPts val="800"/>
              </a:spcBef>
              <a:spcAft>
                <a:spcPts val="800"/>
              </a:spcAft>
            </a:pPr>
            <a:r>
              <a:rPr lang="en-US" sz="2000" dirty="0">
                <a:latin typeface="Arial"/>
                <a:cs typeface="Arial"/>
              </a:rPr>
              <a:t>Communicate </a:t>
            </a:r>
            <a:r>
              <a:rPr lang="en-US" sz="2000" b="1" dirty="0">
                <a:solidFill>
                  <a:srgbClr val="005EB8"/>
                </a:solidFill>
                <a:latin typeface="Arial"/>
                <a:cs typeface="Arial"/>
              </a:rPr>
              <a:t>your confidence </a:t>
            </a:r>
            <a:r>
              <a:rPr lang="en-US" sz="2000" dirty="0">
                <a:latin typeface="Arial"/>
                <a:cs typeface="Arial"/>
              </a:rPr>
              <a:t>in their ability to remain smokefree</a:t>
            </a:r>
            <a:endParaRPr lang="en-US" sz="2000" dirty="0"/>
          </a:p>
        </p:txBody>
      </p:sp>
      <p:sp>
        <p:nvSpPr>
          <p:cNvPr id="4" name="Footer Placeholder 3">
            <a:extLst>
              <a:ext uri="{FF2B5EF4-FFF2-40B4-BE49-F238E27FC236}">
                <a16:creationId xmlns:a16="http://schemas.microsoft.com/office/drawing/2014/main" id="{A68FFF19-CB7D-0D81-0B9D-5FA8568261A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7" name="TextBox 6">
            <a:extLst>
              <a:ext uri="{FF2B5EF4-FFF2-40B4-BE49-F238E27FC236}">
                <a16:creationId xmlns:a16="http://schemas.microsoft.com/office/drawing/2014/main" id="{85F212E5-DC92-EF32-347E-BBCA41FA4928}"/>
              </a:ext>
            </a:extLst>
          </p:cNvPr>
          <p:cNvSpPr txBox="1"/>
          <p:nvPr/>
        </p:nvSpPr>
        <p:spPr bwMode="auto">
          <a:xfrm>
            <a:off x="571500" y="4432309"/>
            <a:ext cx="7645941" cy="1245141"/>
          </a:xfrm>
          <a:prstGeom prst="rect">
            <a:avLst/>
          </a:prstGeom>
          <a:solidFill>
            <a:srgbClr val="005EB8"/>
          </a:solidFill>
          <a:ln w="9525">
            <a:noFill/>
            <a:miter lim="800000"/>
            <a:headEnd/>
            <a:tailEnd/>
          </a:ln>
        </p:spPr>
        <p:txBody>
          <a:bodyPr vert="horz" wrap="square" lIns="91440" tIns="45720" rIns="91440" bIns="45720" numCol="1" rtlCol="0" anchor="ctr" anchorCtr="0" compatLnSpc="1">
            <a:prstTxWarp prst="textNoShape">
              <a:avLst/>
            </a:prstTxWarp>
            <a:normAutofit fontScale="62500" lnSpcReduction="20000"/>
          </a:bodyPr>
          <a:lstStyle/>
          <a:p>
            <a:pPr marL="339725" indent="-196850">
              <a:spcBef>
                <a:spcPts val="0"/>
              </a:spcBef>
              <a:spcAft>
                <a:spcPts val="0"/>
              </a:spcAft>
            </a:pPr>
            <a:endParaRPr lang="en-US" sz="2600" dirty="0">
              <a:solidFill>
                <a:schemeClr val="bg1"/>
              </a:solidFill>
              <a:latin typeface="+mn-lt"/>
            </a:endParaRPr>
          </a:p>
          <a:p>
            <a:pPr marL="339725" indent="-196850">
              <a:spcBef>
                <a:spcPts val="0"/>
              </a:spcBef>
              <a:spcAft>
                <a:spcPts val="0"/>
              </a:spcAft>
            </a:pPr>
            <a:r>
              <a:rPr lang="en-US" sz="2600" dirty="0">
                <a:solidFill>
                  <a:schemeClr val="bg1"/>
                </a:solidFill>
                <a:latin typeface="+mn-lt"/>
              </a:rPr>
              <a:t>“</a:t>
            </a:r>
            <a:r>
              <a:rPr lang="en-US" sz="2600" i="1" dirty="0">
                <a:solidFill>
                  <a:schemeClr val="bg1"/>
                </a:solidFill>
                <a:latin typeface="+mn-lt"/>
              </a:rPr>
              <a:t>What worries you about not being able to smoke whilst you are in hospital?”</a:t>
            </a:r>
            <a:endParaRPr lang="en-US" sz="2600" dirty="0">
              <a:solidFill>
                <a:schemeClr val="bg1"/>
              </a:solidFill>
              <a:latin typeface="+mn-lt"/>
            </a:endParaRPr>
          </a:p>
          <a:p>
            <a:pPr marL="339725" indent="-196850">
              <a:spcBef>
                <a:spcPts val="0"/>
              </a:spcBef>
              <a:spcAft>
                <a:spcPts val="0"/>
              </a:spcAft>
            </a:pPr>
            <a:endParaRPr lang="en-US" sz="2600" dirty="0">
              <a:solidFill>
                <a:schemeClr val="bg1"/>
              </a:solidFill>
              <a:latin typeface="+mn-lt"/>
            </a:endParaRPr>
          </a:p>
          <a:p>
            <a:pPr marL="339725" indent="-196850">
              <a:spcBef>
                <a:spcPts val="0"/>
              </a:spcBef>
              <a:spcAft>
                <a:spcPts val="0"/>
              </a:spcAft>
            </a:pPr>
            <a:r>
              <a:rPr lang="en-US" sz="2600" i="1" dirty="0">
                <a:solidFill>
                  <a:schemeClr val="bg1"/>
                </a:solidFill>
                <a:latin typeface="+mn-lt"/>
              </a:rPr>
              <a:t>“What would help or how could you overcome these difficulties?”</a:t>
            </a:r>
          </a:p>
          <a:p>
            <a:pPr marL="339725" indent="-196850">
              <a:spcBef>
                <a:spcPts val="0"/>
              </a:spcBef>
              <a:spcAft>
                <a:spcPts val="0"/>
              </a:spcAft>
            </a:pPr>
            <a:r>
              <a:rPr lang="en-US" sz="2400" dirty="0">
                <a:solidFill>
                  <a:schemeClr val="bg1"/>
                </a:solidFill>
                <a:latin typeface="+mn-lt"/>
              </a:rPr>
              <a:t> </a:t>
            </a:r>
            <a:endParaRPr lang="en-US" sz="2400" dirty="0">
              <a:solidFill>
                <a:schemeClr val="bg1"/>
              </a:solidFill>
            </a:endParaRPr>
          </a:p>
        </p:txBody>
      </p:sp>
    </p:spTree>
    <p:extLst>
      <p:ext uri="{BB962C8B-B14F-4D97-AF65-F5344CB8AC3E}">
        <p14:creationId xmlns:p14="http://schemas.microsoft.com/office/powerpoint/2010/main" val="1918075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48E11C-405B-9799-18B2-9778B4F6019B}"/>
              </a:ext>
            </a:extLst>
          </p:cNvPr>
          <p:cNvSpPr/>
          <p:nvPr/>
        </p:nvSpPr>
        <p:spPr bwMode="auto">
          <a:xfrm>
            <a:off x="0" y="0"/>
            <a:ext cx="9144000" cy="6858000"/>
          </a:xfrm>
          <a:prstGeom prst="rect">
            <a:avLst/>
          </a:prstGeom>
          <a:solidFill>
            <a:schemeClr val="tx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B01B548-C292-AE4C-AFFC-4CAB74458BD8}"/>
              </a:ext>
            </a:extLst>
          </p:cNvPr>
          <p:cNvPicPr>
            <a:picLocks noChangeAspect="1"/>
          </p:cNvPicPr>
          <p:nvPr/>
        </p:nvPicPr>
        <p:blipFill>
          <a:blip r:embed="rId3"/>
          <a:srcRect/>
          <a:stretch/>
        </p:blipFill>
        <p:spPr>
          <a:xfrm>
            <a:off x="0" y="0"/>
            <a:ext cx="9144000" cy="6858000"/>
          </a:xfrm>
          <a:prstGeom prst="rect">
            <a:avLst/>
          </a:prstGeom>
        </p:spPr>
      </p:pic>
      <p:sp>
        <p:nvSpPr>
          <p:cNvPr id="6" name="TextBox 5">
            <a:extLst>
              <a:ext uri="{FF2B5EF4-FFF2-40B4-BE49-F238E27FC236}">
                <a16:creationId xmlns:a16="http://schemas.microsoft.com/office/drawing/2014/main" id="{CB0C8DC0-6208-10E4-BFE2-A33FFE5607D9}"/>
              </a:ext>
            </a:extLst>
          </p:cNvPr>
          <p:cNvSpPr txBox="1"/>
          <p:nvPr/>
        </p:nvSpPr>
        <p:spPr bwMode="auto">
          <a:xfrm>
            <a:off x="684213" y="1391581"/>
            <a:ext cx="4641789" cy="528363"/>
          </a:xfrm>
          <a:prstGeom prst="rect">
            <a:avLst/>
          </a:prstGeom>
          <a:solidFill>
            <a:schemeClr val="bg1">
              <a:alpha val="79945"/>
            </a:schemeClr>
          </a:solidFill>
          <a:ln w="9525">
            <a:noFill/>
            <a:miter lim="800000"/>
            <a:headEnd/>
            <a:tailEnd/>
          </a:ln>
          <a:effectLst>
            <a:outerShdw blurRad="317500" dist="50800" dir="5400000" algn="ctr" rotWithShape="0">
              <a:srgbClr val="000000">
                <a:alpha val="25000"/>
              </a:srgbClr>
            </a:outerShdw>
          </a:effectLst>
        </p:spPr>
        <p:txBody>
          <a:bodyPr vert="horz" wrap="square" lIns="144000" tIns="0" rIns="144000" bIns="36000" numCol="1" rtlCol="0" anchor="ctr" anchorCtr="0" compatLnSpc="1">
            <a:prstTxWarp prst="textNoShape">
              <a:avLst/>
            </a:prstTxWarp>
            <a:noAutofit/>
          </a:bodyPr>
          <a:lstStyle/>
          <a:p>
            <a:pPr>
              <a:spcBef>
                <a:spcPts val="500"/>
              </a:spcBef>
              <a:spcAft>
                <a:spcPts val="500"/>
              </a:spcAft>
              <a:buClr>
                <a:srgbClr val="C10C21"/>
              </a:buClr>
            </a:pPr>
            <a:r>
              <a:rPr lang="en-US" sz="1550" b="1" dirty="0"/>
              <a:t>Be empathetic &amp; non-judgmental </a:t>
            </a:r>
            <a:endParaRPr kumimoji="0" lang="en-US" sz="1550" b="1"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7" name="TextBox 6">
            <a:extLst>
              <a:ext uri="{FF2B5EF4-FFF2-40B4-BE49-F238E27FC236}">
                <a16:creationId xmlns:a16="http://schemas.microsoft.com/office/drawing/2014/main" id="{FFE92095-6229-75C5-C9BE-1066F0EDC505}"/>
              </a:ext>
            </a:extLst>
          </p:cNvPr>
          <p:cNvSpPr txBox="1"/>
          <p:nvPr/>
        </p:nvSpPr>
        <p:spPr bwMode="auto">
          <a:xfrm>
            <a:off x="684213" y="1980815"/>
            <a:ext cx="4641789" cy="528363"/>
          </a:xfrm>
          <a:prstGeom prst="rect">
            <a:avLst/>
          </a:prstGeom>
          <a:solidFill>
            <a:schemeClr val="bg1">
              <a:alpha val="79945"/>
            </a:schemeClr>
          </a:solidFill>
          <a:ln w="9525">
            <a:noFill/>
            <a:miter lim="800000"/>
            <a:headEnd/>
            <a:tailEnd/>
          </a:ln>
          <a:effectLst>
            <a:outerShdw blurRad="317500" dist="50800" dir="5400000" algn="ctr" rotWithShape="0">
              <a:srgbClr val="000000">
                <a:alpha val="25000"/>
              </a:srgbClr>
            </a:outerShdw>
          </a:effectLst>
        </p:spPr>
        <p:txBody>
          <a:bodyPr vert="horz" wrap="square" lIns="144000" tIns="0" rIns="144000" bIns="36000" numCol="1" rtlCol="0" anchor="ctr" anchorCtr="0" compatLnSpc="1">
            <a:prstTxWarp prst="textNoShape">
              <a:avLst/>
            </a:prstTxWarp>
            <a:noAutofit/>
          </a:bodyPr>
          <a:lstStyle/>
          <a:p>
            <a:pPr>
              <a:spcBef>
                <a:spcPts val="500"/>
              </a:spcBef>
              <a:spcAft>
                <a:spcPts val="500"/>
              </a:spcAft>
              <a:buClr>
                <a:srgbClr val="C10C21"/>
              </a:buClr>
            </a:pPr>
            <a:r>
              <a:rPr lang="en-US" sz="1550" b="1" dirty="0"/>
              <a:t>Calm verbal &amp; body language (‘low and slow’) </a:t>
            </a:r>
            <a:endParaRPr kumimoji="0" lang="en-US" sz="1550" b="1"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8" name="TextBox 7">
            <a:extLst>
              <a:ext uri="{FF2B5EF4-FFF2-40B4-BE49-F238E27FC236}">
                <a16:creationId xmlns:a16="http://schemas.microsoft.com/office/drawing/2014/main" id="{7B4D034B-4756-24F0-126C-08E9FD9C0262}"/>
              </a:ext>
            </a:extLst>
          </p:cNvPr>
          <p:cNvSpPr txBox="1"/>
          <p:nvPr/>
        </p:nvSpPr>
        <p:spPr bwMode="auto">
          <a:xfrm>
            <a:off x="684213" y="2570049"/>
            <a:ext cx="4641789" cy="528363"/>
          </a:xfrm>
          <a:prstGeom prst="rect">
            <a:avLst/>
          </a:prstGeom>
          <a:solidFill>
            <a:schemeClr val="bg1">
              <a:alpha val="79945"/>
            </a:schemeClr>
          </a:solidFill>
          <a:ln w="9525">
            <a:noFill/>
            <a:miter lim="800000"/>
            <a:headEnd/>
            <a:tailEnd/>
          </a:ln>
          <a:effectLst>
            <a:outerShdw blurRad="317500" dist="50800" dir="5400000" algn="ctr" rotWithShape="0">
              <a:srgbClr val="000000">
                <a:alpha val="25000"/>
              </a:srgbClr>
            </a:outerShdw>
          </a:effectLst>
        </p:spPr>
        <p:txBody>
          <a:bodyPr vert="horz" wrap="square" lIns="144000" tIns="0" rIns="144000" bIns="36000" numCol="1" rtlCol="0" anchor="ctr" anchorCtr="0" compatLnSpc="1">
            <a:prstTxWarp prst="textNoShape">
              <a:avLst/>
            </a:prstTxWarp>
            <a:noAutofit/>
          </a:bodyPr>
          <a:lstStyle/>
          <a:p>
            <a:pPr>
              <a:spcBef>
                <a:spcPts val="500"/>
              </a:spcBef>
              <a:spcAft>
                <a:spcPts val="500"/>
              </a:spcAft>
              <a:buClr>
                <a:srgbClr val="C10C21"/>
              </a:buClr>
            </a:pPr>
            <a:r>
              <a:rPr lang="en-US" sz="1550" b="1" dirty="0"/>
              <a:t>Active listening </a:t>
            </a:r>
            <a:endParaRPr kumimoji="0" lang="en-US" sz="1550" b="1"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9" name="TextBox 8">
            <a:extLst>
              <a:ext uri="{FF2B5EF4-FFF2-40B4-BE49-F238E27FC236}">
                <a16:creationId xmlns:a16="http://schemas.microsoft.com/office/drawing/2014/main" id="{BC3312B6-3325-74E0-AAB6-B99E13DBC85E}"/>
              </a:ext>
            </a:extLst>
          </p:cNvPr>
          <p:cNvSpPr txBox="1"/>
          <p:nvPr/>
        </p:nvSpPr>
        <p:spPr bwMode="auto">
          <a:xfrm>
            <a:off x="684213" y="3159283"/>
            <a:ext cx="4641789" cy="528363"/>
          </a:xfrm>
          <a:prstGeom prst="rect">
            <a:avLst/>
          </a:prstGeom>
          <a:solidFill>
            <a:schemeClr val="bg1">
              <a:alpha val="79945"/>
            </a:schemeClr>
          </a:solidFill>
          <a:ln w="9525">
            <a:noFill/>
            <a:miter lim="800000"/>
            <a:headEnd/>
            <a:tailEnd/>
          </a:ln>
          <a:effectLst>
            <a:outerShdw blurRad="317500" dist="50800" dir="5400000" algn="ctr" rotWithShape="0">
              <a:srgbClr val="000000">
                <a:alpha val="25000"/>
              </a:srgbClr>
            </a:outerShdw>
          </a:effectLst>
        </p:spPr>
        <p:txBody>
          <a:bodyPr vert="horz" wrap="square" lIns="144000" tIns="0" rIns="144000" bIns="36000" numCol="1" rtlCol="0" anchor="ctr" anchorCtr="0" compatLnSpc="1">
            <a:prstTxWarp prst="textNoShape">
              <a:avLst/>
            </a:prstTxWarp>
            <a:noAutofit/>
          </a:bodyPr>
          <a:lstStyle/>
          <a:p>
            <a:pPr>
              <a:spcBef>
                <a:spcPts val="500"/>
              </a:spcBef>
              <a:spcAft>
                <a:spcPts val="500"/>
              </a:spcAft>
              <a:buClr>
                <a:srgbClr val="C10C21"/>
              </a:buClr>
            </a:pPr>
            <a:r>
              <a:rPr lang="en-US" sz="1550" b="1" dirty="0"/>
              <a:t>Allow personal space </a:t>
            </a:r>
            <a:endParaRPr kumimoji="0" lang="en-US" sz="1550" b="1"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10" name="TextBox 9">
            <a:extLst>
              <a:ext uri="{FF2B5EF4-FFF2-40B4-BE49-F238E27FC236}">
                <a16:creationId xmlns:a16="http://schemas.microsoft.com/office/drawing/2014/main" id="{59C700BE-9D5B-A171-320A-40244CA0FEDE}"/>
              </a:ext>
            </a:extLst>
          </p:cNvPr>
          <p:cNvSpPr txBox="1"/>
          <p:nvPr/>
        </p:nvSpPr>
        <p:spPr bwMode="auto">
          <a:xfrm>
            <a:off x="684213" y="3748517"/>
            <a:ext cx="4641789" cy="528363"/>
          </a:xfrm>
          <a:prstGeom prst="rect">
            <a:avLst/>
          </a:prstGeom>
          <a:solidFill>
            <a:schemeClr val="bg1">
              <a:alpha val="79945"/>
            </a:schemeClr>
          </a:solidFill>
          <a:ln w="9525">
            <a:noFill/>
            <a:miter lim="800000"/>
            <a:headEnd/>
            <a:tailEnd/>
          </a:ln>
          <a:effectLst>
            <a:outerShdw blurRad="317500" dist="50800" dir="5400000" algn="ctr" rotWithShape="0">
              <a:srgbClr val="000000">
                <a:alpha val="25000"/>
              </a:srgbClr>
            </a:outerShdw>
          </a:effectLst>
        </p:spPr>
        <p:txBody>
          <a:bodyPr vert="horz" wrap="square" lIns="144000" tIns="0" rIns="144000" bIns="36000" numCol="1" rtlCol="0" anchor="ctr" anchorCtr="0" compatLnSpc="1">
            <a:prstTxWarp prst="textNoShape">
              <a:avLst/>
            </a:prstTxWarp>
            <a:noAutofit/>
          </a:bodyPr>
          <a:lstStyle/>
          <a:p>
            <a:pPr>
              <a:spcBef>
                <a:spcPts val="500"/>
              </a:spcBef>
              <a:spcAft>
                <a:spcPts val="500"/>
              </a:spcAft>
              <a:buClr>
                <a:srgbClr val="C10C21"/>
              </a:buClr>
            </a:pPr>
            <a:r>
              <a:rPr lang="en-US" sz="1550" b="1" dirty="0"/>
              <a:t>Know your exit</a:t>
            </a:r>
            <a:endParaRPr kumimoji="0" lang="en-US" sz="1550" b="1"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11" name="TextBox 10">
            <a:extLst>
              <a:ext uri="{FF2B5EF4-FFF2-40B4-BE49-F238E27FC236}">
                <a16:creationId xmlns:a16="http://schemas.microsoft.com/office/drawing/2014/main" id="{CB22FC4F-77B5-092A-B44D-5A80980D21E6}"/>
              </a:ext>
            </a:extLst>
          </p:cNvPr>
          <p:cNvSpPr txBox="1"/>
          <p:nvPr/>
        </p:nvSpPr>
        <p:spPr bwMode="auto">
          <a:xfrm>
            <a:off x="684213" y="4337751"/>
            <a:ext cx="4641789" cy="528363"/>
          </a:xfrm>
          <a:prstGeom prst="rect">
            <a:avLst/>
          </a:prstGeom>
          <a:solidFill>
            <a:schemeClr val="bg1">
              <a:alpha val="79945"/>
            </a:schemeClr>
          </a:solidFill>
          <a:ln w="9525">
            <a:noFill/>
            <a:miter lim="800000"/>
            <a:headEnd/>
            <a:tailEnd/>
          </a:ln>
          <a:effectLst>
            <a:outerShdw blurRad="317500" dist="50800" dir="5400000" algn="ctr" rotWithShape="0">
              <a:srgbClr val="000000">
                <a:alpha val="25000"/>
              </a:srgbClr>
            </a:outerShdw>
          </a:effectLst>
        </p:spPr>
        <p:txBody>
          <a:bodyPr vert="horz" wrap="square" lIns="144000" tIns="0" rIns="144000" bIns="36000" numCol="1" rtlCol="0" anchor="ctr" anchorCtr="0" compatLnSpc="1">
            <a:prstTxWarp prst="textNoShape">
              <a:avLst/>
            </a:prstTxWarp>
            <a:noAutofit/>
          </a:bodyPr>
          <a:lstStyle/>
          <a:p>
            <a:pPr>
              <a:spcBef>
                <a:spcPts val="500"/>
              </a:spcBef>
              <a:spcAft>
                <a:spcPts val="500"/>
              </a:spcAft>
              <a:buClr>
                <a:srgbClr val="C10C21"/>
              </a:buClr>
            </a:pPr>
            <a:r>
              <a:rPr lang="en-US" sz="1550" b="1" dirty="0"/>
              <a:t>Use distraction techniques</a:t>
            </a:r>
            <a:endParaRPr kumimoji="0" lang="en-US" sz="1550" b="1"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12" name="TextBox 11">
            <a:extLst>
              <a:ext uri="{FF2B5EF4-FFF2-40B4-BE49-F238E27FC236}">
                <a16:creationId xmlns:a16="http://schemas.microsoft.com/office/drawing/2014/main" id="{016A9FD1-7936-EFFA-9F24-CBD78DD6B197}"/>
              </a:ext>
            </a:extLst>
          </p:cNvPr>
          <p:cNvSpPr txBox="1"/>
          <p:nvPr/>
        </p:nvSpPr>
        <p:spPr bwMode="auto">
          <a:xfrm>
            <a:off x="684213" y="4926985"/>
            <a:ext cx="4641789" cy="528363"/>
          </a:xfrm>
          <a:prstGeom prst="rect">
            <a:avLst/>
          </a:prstGeom>
          <a:solidFill>
            <a:schemeClr val="bg1">
              <a:alpha val="79945"/>
            </a:schemeClr>
          </a:solidFill>
          <a:ln w="9525">
            <a:noFill/>
            <a:miter lim="800000"/>
            <a:headEnd/>
            <a:tailEnd/>
          </a:ln>
          <a:effectLst>
            <a:outerShdw blurRad="317500" dist="50800" dir="5400000" algn="ctr" rotWithShape="0">
              <a:srgbClr val="000000">
                <a:alpha val="25000"/>
              </a:srgbClr>
            </a:outerShdw>
          </a:effectLst>
        </p:spPr>
        <p:txBody>
          <a:bodyPr vert="horz" wrap="square" lIns="144000" tIns="0" rIns="144000" bIns="36000" numCol="1" rtlCol="0" anchor="ctr" anchorCtr="0" compatLnSpc="1">
            <a:prstTxWarp prst="textNoShape">
              <a:avLst/>
            </a:prstTxWarp>
            <a:noAutofit/>
          </a:bodyPr>
          <a:lstStyle/>
          <a:p>
            <a:pPr>
              <a:spcBef>
                <a:spcPts val="500"/>
              </a:spcBef>
              <a:spcAft>
                <a:spcPts val="500"/>
              </a:spcAft>
              <a:buClr>
                <a:srgbClr val="C10C21"/>
              </a:buClr>
            </a:pPr>
            <a:r>
              <a:rPr lang="en-US" sz="1550" b="1" dirty="0"/>
              <a:t>Set boundaries &amp; offer choice</a:t>
            </a:r>
            <a:endParaRPr kumimoji="0" lang="en-US" sz="1550" b="1"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13" name="TextBox 12">
            <a:extLst>
              <a:ext uri="{FF2B5EF4-FFF2-40B4-BE49-F238E27FC236}">
                <a16:creationId xmlns:a16="http://schemas.microsoft.com/office/drawing/2014/main" id="{676EBCDC-B7BD-C1D0-EFC7-A956C510BC5E}"/>
              </a:ext>
            </a:extLst>
          </p:cNvPr>
          <p:cNvSpPr txBox="1"/>
          <p:nvPr/>
        </p:nvSpPr>
        <p:spPr bwMode="auto">
          <a:xfrm>
            <a:off x="684213" y="5516217"/>
            <a:ext cx="4641789" cy="528363"/>
          </a:xfrm>
          <a:prstGeom prst="rect">
            <a:avLst/>
          </a:prstGeom>
          <a:solidFill>
            <a:schemeClr val="bg1">
              <a:alpha val="79945"/>
            </a:schemeClr>
          </a:solidFill>
          <a:ln w="9525">
            <a:noFill/>
            <a:miter lim="800000"/>
            <a:headEnd/>
            <a:tailEnd/>
          </a:ln>
          <a:effectLst>
            <a:outerShdw blurRad="317500" dist="50800" dir="5400000" algn="ctr" rotWithShape="0">
              <a:srgbClr val="000000">
                <a:alpha val="25000"/>
              </a:srgbClr>
            </a:outerShdw>
          </a:effectLst>
        </p:spPr>
        <p:txBody>
          <a:bodyPr vert="horz" wrap="square" lIns="144000" tIns="0" rIns="144000" bIns="36000" numCol="1" rtlCol="0" anchor="ctr" anchorCtr="0" compatLnSpc="1">
            <a:prstTxWarp prst="textNoShape">
              <a:avLst/>
            </a:prstTxWarp>
            <a:noAutofit/>
          </a:bodyPr>
          <a:lstStyle/>
          <a:p>
            <a:pPr>
              <a:spcBef>
                <a:spcPts val="500"/>
              </a:spcBef>
              <a:spcAft>
                <a:spcPts val="500"/>
              </a:spcAft>
              <a:buClr>
                <a:srgbClr val="C10C21"/>
              </a:buClr>
            </a:pPr>
            <a:r>
              <a:rPr lang="en-US" sz="1550" b="1" dirty="0"/>
              <a:t>Treat withdrawal as priority</a:t>
            </a:r>
            <a:endParaRPr kumimoji="0" lang="en-US" sz="1550" b="1"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14" name="TextBox 13">
            <a:extLst>
              <a:ext uri="{FF2B5EF4-FFF2-40B4-BE49-F238E27FC236}">
                <a16:creationId xmlns:a16="http://schemas.microsoft.com/office/drawing/2014/main" id="{AD607460-24F7-F3D7-2C52-B40CF3FF611B}"/>
              </a:ext>
            </a:extLst>
          </p:cNvPr>
          <p:cNvSpPr txBox="1"/>
          <p:nvPr/>
        </p:nvSpPr>
        <p:spPr bwMode="auto">
          <a:xfrm>
            <a:off x="684213" y="707256"/>
            <a:ext cx="4641789" cy="623454"/>
          </a:xfrm>
          <a:prstGeom prst="rect">
            <a:avLst/>
          </a:prstGeom>
          <a:solidFill>
            <a:schemeClr val="accent1">
              <a:alpha val="85000"/>
            </a:schemeClr>
          </a:solidFill>
          <a:ln w="9525">
            <a:noFill/>
            <a:miter lim="800000"/>
            <a:headEnd/>
            <a:tailEnd/>
          </a:ln>
          <a:effectLst>
            <a:outerShdw blurRad="317500" dist="50800" dir="5400000" algn="ctr" rotWithShape="0">
              <a:srgbClr val="000000">
                <a:alpha val="25000"/>
              </a:srgbClr>
            </a:outerShdw>
          </a:effectLst>
        </p:spPr>
        <p:txBody>
          <a:bodyPr vert="horz" wrap="square" lIns="144000" tIns="0" rIns="144000" bIns="54000" numCol="1" rtlCol="0" anchor="ctr" anchorCtr="0" compatLnSpc="1">
            <a:prstTxWarp prst="textNoShape">
              <a:avLst/>
            </a:prstTxWarp>
            <a:noAutofit/>
          </a:bodyPr>
          <a:lstStyle/>
          <a:p>
            <a:r>
              <a:rPr lang="en-US" sz="2000" b="1" dirty="0">
                <a:solidFill>
                  <a:schemeClr val="bg1"/>
                </a:solidFill>
              </a:rPr>
              <a:t>TDA Top Tips</a:t>
            </a:r>
          </a:p>
        </p:txBody>
      </p:sp>
    </p:spTree>
    <p:extLst>
      <p:ext uri="{BB962C8B-B14F-4D97-AF65-F5344CB8AC3E}">
        <p14:creationId xmlns:p14="http://schemas.microsoft.com/office/powerpoint/2010/main" val="113720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85F7DD5-CCA9-771F-A8BE-0D2A086BD27F}"/>
              </a:ext>
            </a:extLst>
          </p:cNvPr>
          <p:cNvSpPr/>
          <p:nvPr/>
        </p:nvSpPr>
        <p:spPr bwMode="auto">
          <a:xfrm rot="18900000">
            <a:off x="2990783" y="2047329"/>
            <a:ext cx="349584" cy="349584"/>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Rectangle 13">
            <a:extLst>
              <a:ext uri="{FF2B5EF4-FFF2-40B4-BE49-F238E27FC236}">
                <a16:creationId xmlns:a16="http://schemas.microsoft.com/office/drawing/2014/main" id="{B5079382-4512-81F7-76C0-9537E85D08AB}"/>
              </a:ext>
            </a:extLst>
          </p:cNvPr>
          <p:cNvSpPr/>
          <p:nvPr/>
        </p:nvSpPr>
        <p:spPr bwMode="auto">
          <a:xfrm rot="18900000">
            <a:off x="2990783" y="3098187"/>
            <a:ext cx="349584" cy="349584"/>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Rectangle 14">
            <a:extLst>
              <a:ext uri="{FF2B5EF4-FFF2-40B4-BE49-F238E27FC236}">
                <a16:creationId xmlns:a16="http://schemas.microsoft.com/office/drawing/2014/main" id="{CD192E4E-D9AB-038D-87D8-4385FE324087}"/>
              </a:ext>
            </a:extLst>
          </p:cNvPr>
          <p:cNvSpPr/>
          <p:nvPr/>
        </p:nvSpPr>
        <p:spPr bwMode="auto">
          <a:xfrm rot="18900000">
            <a:off x="2990784" y="4147807"/>
            <a:ext cx="349584" cy="349584"/>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Rectangle 15">
            <a:extLst>
              <a:ext uri="{FF2B5EF4-FFF2-40B4-BE49-F238E27FC236}">
                <a16:creationId xmlns:a16="http://schemas.microsoft.com/office/drawing/2014/main" id="{9FE89202-DEC3-EF27-C92F-088354F1D1ED}"/>
              </a:ext>
            </a:extLst>
          </p:cNvPr>
          <p:cNvSpPr/>
          <p:nvPr/>
        </p:nvSpPr>
        <p:spPr bwMode="auto">
          <a:xfrm rot="18900000">
            <a:off x="2990784" y="5198256"/>
            <a:ext cx="349584" cy="349584"/>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4216AC11-3ADC-B3BD-4C38-043594012D2A}"/>
              </a:ext>
            </a:extLst>
          </p:cNvPr>
          <p:cNvSpPr>
            <a:spLocks noGrp="1"/>
          </p:cNvSpPr>
          <p:nvPr>
            <p:ph type="title"/>
          </p:nvPr>
        </p:nvSpPr>
        <p:spPr/>
        <p:txBody>
          <a:bodyPr/>
          <a:lstStyle/>
          <a:p>
            <a:r>
              <a:rPr lang="en-US" dirty="0"/>
              <a:t>De-escalation: </a:t>
            </a:r>
            <a:r>
              <a:rPr lang="en-US" b="0" dirty="0"/>
              <a:t>Strategies to help regulate emotion</a:t>
            </a:r>
          </a:p>
        </p:txBody>
      </p:sp>
      <p:graphicFrame>
        <p:nvGraphicFramePr>
          <p:cNvPr id="5" name="Table 4">
            <a:extLst>
              <a:ext uri="{FF2B5EF4-FFF2-40B4-BE49-F238E27FC236}">
                <a16:creationId xmlns:a16="http://schemas.microsoft.com/office/drawing/2014/main" id="{8DC86346-2695-F488-2414-A42BB143174A}"/>
              </a:ext>
            </a:extLst>
          </p:cNvPr>
          <p:cNvGraphicFramePr>
            <a:graphicFrameLocks noGrp="1"/>
          </p:cNvGraphicFramePr>
          <p:nvPr/>
        </p:nvGraphicFramePr>
        <p:xfrm>
          <a:off x="684213" y="1927962"/>
          <a:ext cx="2611575" cy="588318"/>
        </p:xfrm>
        <a:graphic>
          <a:graphicData uri="http://schemas.openxmlformats.org/drawingml/2006/table">
            <a:tbl>
              <a:tblPr firstRow="1" bandRow="1">
                <a:tableStyleId>{5C22544A-7EE6-4342-B048-85BDC9FD1C3A}</a:tableStyleId>
              </a:tblPr>
              <a:tblGrid>
                <a:gridCol w="2611575">
                  <a:extLst>
                    <a:ext uri="{9D8B030D-6E8A-4147-A177-3AD203B41FA5}">
                      <a16:colId xmlns:a16="http://schemas.microsoft.com/office/drawing/2014/main" val="3889081879"/>
                    </a:ext>
                  </a:extLst>
                </a:gridCol>
              </a:tblGrid>
              <a:tr h="588318">
                <a:tc>
                  <a:txBody>
                    <a:bodyPr/>
                    <a:lstStyle/>
                    <a:p>
                      <a:pPr algn="l">
                        <a:lnSpc>
                          <a:spcPts val="1800"/>
                        </a:lnSpc>
                        <a:spcBef>
                          <a:spcPts val="600"/>
                        </a:spcBef>
                        <a:spcAft>
                          <a:spcPts val="600"/>
                        </a:spcAft>
                      </a:pPr>
                      <a:r>
                        <a:rPr lang="en-US" sz="1800" b="1" i="0" baseline="0" dirty="0">
                          <a:latin typeface="Arial" panose="020B0604020202020204" pitchFamily="34" charset="0"/>
                          <a:cs typeface="Arial" panose="020B0604020202020204" pitchFamily="34" charset="0"/>
                        </a:rPr>
                        <a:t>Low and slow</a:t>
                      </a:r>
                    </a:p>
                  </a:txBody>
                  <a:tcPr marL="180000" marR="0" marT="3600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07125779"/>
                  </a:ext>
                </a:extLst>
              </a:tr>
            </a:tbl>
          </a:graphicData>
        </a:graphic>
      </p:graphicFrame>
      <p:graphicFrame>
        <p:nvGraphicFramePr>
          <p:cNvPr id="6" name="Table 5">
            <a:extLst>
              <a:ext uri="{FF2B5EF4-FFF2-40B4-BE49-F238E27FC236}">
                <a16:creationId xmlns:a16="http://schemas.microsoft.com/office/drawing/2014/main" id="{F6EDC364-75C6-F77F-1822-2DF06B7248E0}"/>
              </a:ext>
            </a:extLst>
          </p:cNvPr>
          <p:cNvGraphicFramePr>
            <a:graphicFrameLocks noGrp="1"/>
          </p:cNvGraphicFramePr>
          <p:nvPr/>
        </p:nvGraphicFramePr>
        <p:xfrm>
          <a:off x="3539266" y="2811536"/>
          <a:ext cx="4907821" cy="922887"/>
        </p:xfrm>
        <a:graphic>
          <a:graphicData uri="http://schemas.openxmlformats.org/drawingml/2006/table">
            <a:tbl>
              <a:tblPr firstRow="1" bandRow="1">
                <a:tableStyleId>{5C22544A-7EE6-4342-B048-85BDC9FD1C3A}</a:tableStyleId>
              </a:tblPr>
              <a:tblGrid>
                <a:gridCol w="4907821">
                  <a:extLst>
                    <a:ext uri="{9D8B030D-6E8A-4147-A177-3AD203B41FA5}">
                      <a16:colId xmlns:a16="http://schemas.microsoft.com/office/drawing/2014/main" val="600406677"/>
                    </a:ext>
                  </a:extLst>
                </a:gridCol>
              </a:tblGrid>
              <a:tr h="922887">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400" b="0" dirty="0">
                          <a:solidFill>
                            <a:srgbClr val="000000"/>
                          </a:solidFill>
                          <a:effectLst/>
                          <a:latin typeface="Arial" panose="020B0604020202020204" pitchFamily="34" charset="0"/>
                          <a:cs typeface="Arial" panose="020B0604020202020204" pitchFamily="34" charset="0"/>
                        </a:rPr>
                        <a:t>“I can see you are upset about this”. </a:t>
                      </a:r>
                    </a:p>
                    <a:p>
                      <a:pPr marL="0" marR="0" lvl="0" indent="0" algn="l" defTabSz="457200" rtl="0" eaLnBrk="1" fontAlgn="auto" latinLnBrk="0" hangingPunct="1">
                        <a:lnSpc>
                          <a:spcPts val="1800"/>
                        </a:lnSpc>
                        <a:spcBef>
                          <a:spcPts val="400"/>
                        </a:spcBef>
                        <a:spcAft>
                          <a:spcPts val="400"/>
                        </a:spcAft>
                        <a:buClrTx/>
                        <a:buSzTx/>
                        <a:buFontTx/>
                        <a:buNone/>
                        <a:tabLst/>
                        <a:defRPr/>
                      </a:pPr>
                      <a:r>
                        <a:rPr lang="en-US" sz="1400" b="0" dirty="0">
                          <a:solidFill>
                            <a:srgbClr val="000000"/>
                          </a:solidFill>
                          <a:effectLst/>
                          <a:latin typeface="Arial" panose="020B0604020202020204" pitchFamily="34" charset="0"/>
                          <a:cs typeface="Arial" panose="020B0604020202020204" pitchFamily="34" charset="0"/>
                        </a:rPr>
                        <a:t>"You seem to be quite angry, is that how you're feeling?”</a:t>
                      </a:r>
                    </a:p>
                  </a:txBody>
                  <a:tcPr marL="144000" marT="0"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1F0FF"/>
                    </a:solidFill>
                  </a:tcPr>
                </a:tc>
                <a:extLst>
                  <a:ext uri="{0D108BD9-81ED-4DB2-BD59-A6C34878D82A}">
                    <a16:rowId xmlns:a16="http://schemas.microsoft.com/office/drawing/2014/main" val="4107125779"/>
                  </a:ext>
                </a:extLst>
              </a:tr>
            </a:tbl>
          </a:graphicData>
        </a:graphic>
      </p:graphicFrame>
      <p:graphicFrame>
        <p:nvGraphicFramePr>
          <p:cNvPr id="7" name="Table 6">
            <a:extLst>
              <a:ext uri="{FF2B5EF4-FFF2-40B4-BE49-F238E27FC236}">
                <a16:creationId xmlns:a16="http://schemas.microsoft.com/office/drawing/2014/main" id="{9A4988D1-3ABF-82EB-E213-6A6DF0F29CE4}"/>
              </a:ext>
            </a:extLst>
          </p:cNvPr>
          <p:cNvGraphicFramePr>
            <a:graphicFrameLocks noGrp="1"/>
          </p:cNvGraphicFramePr>
          <p:nvPr/>
        </p:nvGraphicFramePr>
        <p:xfrm>
          <a:off x="684213" y="4028440"/>
          <a:ext cx="2611574" cy="588318"/>
        </p:xfrm>
        <a:graphic>
          <a:graphicData uri="http://schemas.openxmlformats.org/drawingml/2006/table">
            <a:tbl>
              <a:tblPr firstRow="1" bandRow="1">
                <a:tableStyleId>{5C22544A-7EE6-4342-B048-85BDC9FD1C3A}</a:tableStyleId>
              </a:tblPr>
              <a:tblGrid>
                <a:gridCol w="2611574">
                  <a:extLst>
                    <a:ext uri="{9D8B030D-6E8A-4147-A177-3AD203B41FA5}">
                      <a16:colId xmlns:a16="http://schemas.microsoft.com/office/drawing/2014/main" val="3889081879"/>
                    </a:ext>
                  </a:extLst>
                </a:gridCol>
              </a:tblGrid>
              <a:tr h="588318">
                <a:tc>
                  <a:txBody>
                    <a:bodyPr/>
                    <a:lstStyle/>
                    <a:p>
                      <a:pPr algn="l">
                        <a:lnSpc>
                          <a:spcPts val="1800"/>
                        </a:lnSpc>
                        <a:spcBef>
                          <a:spcPts val="600"/>
                        </a:spcBef>
                        <a:spcAft>
                          <a:spcPts val="600"/>
                        </a:spcAft>
                      </a:pPr>
                      <a:r>
                        <a:rPr lang="en-US" sz="1800" b="1" i="0" baseline="0" dirty="0">
                          <a:latin typeface="Arial" panose="020B0604020202020204" pitchFamily="34" charset="0"/>
                          <a:cs typeface="Arial" panose="020B0604020202020204" pitchFamily="34" charset="0"/>
                        </a:rPr>
                        <a:t>Regulate to educate</a:t>
                      </a:r>
                    </a:p>
                  </a:txBody>
                  <a:tcPr marL="180000" marR="0" marT="3600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07125779"/>
                  </a:ext>
                </a:extLst>
              </a:tr>
            </a:tbl>
          </a:graphicData>
        </a:graphic>
      </p:graphicFrame>
      <p:graphicFrame>
        <p:nvGraphicFramePr>
          <p:cNvPr id="8" name="Table 7">
            <a:extLst>
              <a:ext uri="{FF2B5EF4-FFF2-40B4-BE49-F238E27FC236}">
                <a16:creationId xmlns:a16="http://schemas.microsoft.com/office/drawing/2014/main" id="{3DB5AE5B-F64A-8526-5BEE-548E98BBED3F}"/>
              </a:ext>
            </a:extLst>
          </p:cNvPr>
          <p:cNvGraphicFramePr>
            <a:graphicFrameLocks noGrp="1"/>
          </p:cNvGraphicFramePr>
          <p:nvPr/>
        </p:nvGraphicFramePr>
        <p:xfrm>
          <a:off x="684213" y="5078889"/>
          <a:ext cx="2611574" cy="588318"/>
        </p:xfrm>
        <a:graphic>
          <a:graphicData uri="http://schemas.openxmlformats.org/drawingml/2006/table">
            <a:tbl>
              <a:tblPr firstRow="1" bandRow="1">
                <a:tableStyleId>{5C22544A-7EE6-4342-B048-85BDC9FD1C3A}</a:tableStyleId>
              </a:tblPr>
              <a:tblGrid>
                <a:gridCol w="2611574">
                  <a:extLst>
                    <a:ext uri="{9D8B030D-6E8A-4147-A177-3AD203B41FA5}">
                      <a16:colId xmlns:a16="http://schemas.microsoft.com/office/drawing/2014/main" val="3889081879"/>
                    </a:ext>
                  </a:extLst>
                </a:gridCol>
              </a:tblGrid>
              <a:tr h="588318">
                <a:tc>
                  <a:txBody>
                    <a:bodyPr/>
                    <a:lstStyle/>
                    <a:p>
                      <a:pPr algn="l">
                        <a:lnSpc>
                          <a:spcPts val="1800"/>
                        </a:lnSpc>
                        <a:spcBef>
                          <a:spcPts val="600"/>
                        </a:spcBef>
                        <a:spcAft>
                          <a:spcPts val="600"/>
                        </a:spcAft>
                      </a:pPr>
                      <a:r>
                        <a:rPr lang="en-US" sz="1800" b="1" i="0" baseline="0" dirty="0">
                          <a:latin typeface="Arial" panose="020B0604020202020204" pitchFamily="34" charset="0"/>
                          <a:cs typeface="Arial" panose="020B0604020202020204" pitchFamily="34" charset="0"/>
                        </a:rPr>
                        <a:t>Grounding </a:t>
                      </a:r>
                    </a:p>
                  </a:txBody>
                  <a:tcPr marL="180000" marR="0" marT="3600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07125779"/>
                  </a:ext>
                </a:extLst>
              </a:tr>
            </a:tbl>
          </a:graphicData>
        </a:graphic>
      </p:graphicFrame>
      <p:graphicFrame>
        <p:nvGraphicFramePr>
          <p:cNvPr id="9" name="Table 8">
            <a:extLst>
              <a:ext uri="{FF2B5EF4-FFF2-40B4-BE49-F238E27FC236}">
                <a16:creationId xmlns:a16="http://schemas.microsoft.com/office/drawing/2014/main" id="{B4F37142-D738-A28A-A1D5-FE633E0AB04D}"/>
              </a:ext>
            </a:extLst>
          </p:cNvPr>
          <p:cNvGraphicFramePr>
            <a:graphicFrameLocks noGrp="1"/>
          </p:cNvGraphicFramePr>
          <p:nvPr/>
        </p:nvGraphicFramePr>
        <p:xfrm>
          <a:off x="3539266" y="1760678"/>
          <a:ext cx="4907819" cy="922887"/>
        </p:xfrm>
        <a:graphic>
          <a:graphicData uri="http://schemas.openxmlformats.org/drawingml/2006/table">
            <a:tbl>
              <a:tblPr firstRow="1" bandRow="1">
                <a:tableStyleId>{5C22544A-7EE6-4342-B048-85BDC9FD1C3A}</a:tableStyleId>
              </a:tblPr>
              <a:tblGrid>
                <a:gridCol w="4907819">
                  <a:extLst>
                    <a:ext uri="{9D8B030D-6E8A-4147-A177-3AD203B41FA5}">
                      <a16:colId xmlns:a16="http://schemas.microsoft.com/office/drawing/2014/main" val="600406677"/>
                    </a:ext>
                  </a:extLst>
                </a:gridCol>
              </a:tblGrid>
              <a:tr h="922887">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400" b="0" dirty="0">
                          <a:solidFill>
                            <a:srgbClr val="000000"/>
                          </a:solidFill>
                          <a:effectLst/>
                          <a:latin typeface="Arial" panose="020B0604020202020204" pitchFamily="34" charset="0"/>
                          <a:cs typeface="Arial" panose="020B0604020202020204" pitchFamily="34" charset="0"/>
                        </a:rPr>
                        <a:t>In terms of voice, our physical position and movements</a:t>
                      </a:r>
                      <a:endParaRPr lang="en-US" sz="1400" b="1" dirty="0">
                        <a:solidFill>
                          <a:srgbClr val="000000"/>
                        </a:solidFill>
                        <a:effectLst/>
                        <a:latin typeface="Arial" panose="020B0604020202020204" pitchFamily="34" charset="0"/>
                        <a:cs typeface="Arial" panose="020B0604020202020204" pitchFamily="34" charset="0"/>
                      </a:endParaRPr>
                    </a:p>
                  </a:txBody>
                  <a:tcPr marL="144000" marT="0"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1F0FF"/>
                    </a:solidFill>
                  </a:tcPr>
                </a:tc>
                <a:extLst>
                  <a:ext uri="{0D108BD9-81ED-4DB2-BD59-A6C34878D82A}">
                    <a16:rowId xmlns:a16="http://schemas.microsoft.com/office/drawing/2014/main" val="4107125779"/>
                  </a:ext>
                </a:extLst>
              </a:tr>
            </a:tbl>
          </a:graphicData>
        </a:graphic>
      </p:graphicFrame>
      <p:graphicFrame>
        <p:nvGraphicFramePr>
          <p:cNvPr id="10" name="Table 9">
            <a:extLst>
              <a:ext uri="{FF2B5EF4-FFF2-40B4-BE49-F238E27FC236}">
                <a16:creationId xmlns:a16="http://schemas.microsoft.com/office/drawing/2014/main" id="{685730DE-E244-17E0-EDD4-ECA096641B1B}"/>
              </a:ext>
            </a:extLst>
          </p:cNvPr>
          <p:cNvGraphicFramePr>
            <a:graphicFrameLocks noGrp="1"/>
          </p:cNvGraphicFramePr>
          <p:nvPr/>
        </p:nvGraphicFramePr>
        <p:xfrm>
          <a:off x="684213" y="2978820"/>
          <a:ext cx="2611574" cy="588318"/>
        </p:xfrm>
        <a:graphic>
          <a:graphicData uri="http://schemas.openxmlformats.org/drawingml/2006/table">
            <a:tbl>
              <a:tblPr firstRow="1" bandRow="1">
                <a:tableStyleId>{5C22544A-7EE6-4342-B048-85BDC9FD1C3A}</a:tableStyleId>
              </a:tblPr>
              <a:tblGrid>
                <a:gridCol w="2611574">
                  <a:extLst>
                    <a:ext uri="{9D8B030D-6E8A-4147-A177-3AD203B41FA5}">
                      <a16:colId xmlns:a16="http://schemas.microsoft.com/office/drawing/2014/main" val="3889081879"/>
                    </a:ext>
                  </a:extLst>
                </a:gridCol>
              </a:tblGrid>
              <a:tr h="588318">
                <a:tc>
                  <a:txBody>
                    <a:bodyPr/>
                    <a:lstStyle/>
                    <a:p>
                      <a:pPr algn="l">
                        <a:lnSpc>
                          <a:spcPts val="1800"/>
                        </a:lnSpc>
                        <a:spcBef>
                          <a:spcPts val="600"/>
                        </a:spcBef>
                        <a:spcAft>
                          <a:spcPts val="600"/>
                        </a:spcAft>
                      </a:pPr>
                      <a:r>
                        <a:rPr lang="en-US" sz="1800" b="1" i="0" baseline="0" dirty="0">
                          <a:latin typeface="Arial" panose="020B0604020202020204" pitchFamily="34" charset="0"/>
                          <a:cs typeface="Arial" panose="020B0604020202020204" pitchFamily="34" charset="0"/>
                        </a:rPr>
                        <a:t>Name it to tame it </a:t>
                      </a:r>
                    </a:p>
                  </a:txBody>
                  <a:tcPr marL="180000" marR="0" marT="3600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07125779"/>
                  </a:ext>
                </a:extLst>
              </a:tr>
            </a:tbl>
          </a:graphicData>
        </a:graphic>
      </p:graphicFrame>
      <p:graphicFrame>
        <p:nvGraphicFramePr>
          <p:cNvPr id="11" name="Table 10">
            <a:extLst>
              <a:ext uri="{FF2B5EF4-FFF2-40B4-BE49-F238E27FC236}">
                <a16:creationId xmlns:a16="http://schemas.microsoft.com/office/drawing/2014/main" id="{E7828AF7-468D-AC46-7998-4A48DC45174D}"/>
              </a:ext>
            </a:extLst>
          </p:cNvPr>
          <p:cNvGraphicFramePr>
            <a:graphicFrameLocks noGrp="1"/>
          </p:cNvGraphicFramePr>
          <p:nvPr/>
        </p:nvGraphicFramePr>
        <p:xfrm>
          <a:off x="3539266" y="3861156"/>
          <a:ext cx="4907822" cy="922887"/>
        </p:xfrm>
        <a:graphic>
          <a:graphicData uri="http://schemas.openxmlformats.org/drawingml/2006/table">
            <a:tbl>
              <a:tblPr firstRow="1" bandRow="1">
                <a:tableStyleId>{5C22544A-7EE6-4342-B048-85BDC9FD1C3A}</a:tableStyleId>
              </a:tblPr>
              <a:tblGrid>
                <a:gridCol w="4907822">
                  <a:extLst>
                    <a:ext uri="{9D8B030D-6E8A-4147-A177-3AD203B41FA5}">
                      <a16:colId xmlns:a16="http://schemas.microsoft.com/office/drawing/2014/main" val="600406677"/>
                    </a:ext>
                  </a:extLst>
                </a:gridCol>
              </a:tblGrid>
              <a:tr h="922887">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400" b="0" dirty="0">
                          <a:solidFill>
                            <a:srgbClr val="000000"/>
                          </a:solidFill>
                          <a:effectLst/>
                          <a:latin typeface="Arial" panose="020B0604020202020204" pitchFamily="34" charset="0"/>
                          <a:cs typeface="Arial" panose="020B0604020202020204" pitchFamily="34" charset="0"/>
                        </a:rPr>
                        <a:t>Once you have helped them to calm down, you can </a:t>
                      </a:r>
                      <a:br>
                        <a:rPr lang="en-US" sz="1400" b="0" dirty="0">
                          <a:solidFill>
                            <a:srgbClr val="000000"/>
                          </a:solidFill>
                          <a:effectLst/>
                          <a:latin typeface="Arial" panose="020B0604020202020204" pitchFamily="34" charset="0"/>
                          <a:cs typeface="Arial" panose="020B0604020202020204" pitchFamily="34" charset="0"/>
                        </a:rPr>
                      </a:br>
                      <a:r>
                        <a:rPr lang="en-US" sz="1400" b="0" dirty="0">
                          <a:solidFill>
                            <a:srgbClr val="000000"/>
                          </a:solidFill>
                          <a:effectLst/>
                          <a:latin typeface="Arial" panose="020B0604020202020204" pitchFamily="34" charset="0"/>
                          <a:cs typeface="Arial" panose="020B0604020202020204" pitchFamily="34" charset="0"/>
                        </a:rPr>
                        <a:t>then gently explain the limitations of your service </a:t>
                      </a:r>
                      <a:br>
                        <a:rPr lang="en-US" sz="1400" b="0" dirty="0">
                          <a:solidFill>
                            <a:srgbClr val="000000"/>
                          </a:solidFill>
                          <a:effectLst/>
                          <a:latin typeface="Arial" panose="020B0604020202020204" pitchFamily="34" charset="0"/>
                          <a:cs typeface="Arial" panose="020B0604020202020204" pitchFamily="34" charset="0"/>
                        </a:rPr>
                      </a:br>
                      <a:r>
                        <a:rPr lang="en-US" sz="1400" b="0" dirty="0">
                          <a:solidFill>
                            <a:srgbClr val="000000"/>
                          </a:solidFill>
                          <a:effectLst/>
                          <a:latin typeface="Arial" panose="020B0604020202020204" pitchFamily="34" charset="0"/>
                          <a:cs typeface="Arial" panose="020B0604020202020204" pitchFamily="34" charset="0"/>
                        </a:rPr>
                        <a:t>or your expectations within it</a:t>
                      </a:r>
                      <a:endParaRPr lang="en-US" sz="1400" b="1" dirty="0">
                        <a:solidFill>
                          <a:srgbClr val="000000"/>
                        </a:solidFill>
                        <a:effectLst/>
                        <a:latin typeface="Arial" panose="020B0604020202020204" pitchFamily="34" charset="0"/>
                        <a:cs typeface="Arial" panose="020B0604020202020204" pitchFamily="34" charset="0"/>
                      </a:endParaRPr>
                    </a:p>
                  </a:txBody>
                  <a:tcPr marL="144000" marT="0"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1F0FF"/>
                    </a:solidFill>
                  </a:tcPr>
                </a:tc>
                <a:extLst>
                  <a:ext uri="{0D108BD9-81ED-4DB2-BD59-A6C34878D82A}">
                    <a16:rowId xmlns:a16="http://schemas.microsoft.com/office/drawing/2014/main" val="4107125779"/>
                  </a:ext>
                </a:extLst>
              </a:tr>
            </a:tbl>
          </a:graphicData>
        </a:graphic>
      </p:graphicFrame>
      <p:graphicFrame>
        <p:nvGraphicFramePr>
          <p:cNvPr id="12" name="Table 11">
            <a:extLst>
              <a:ext uri="{FF2B5EF4-FFF2-40B4-BE49-F238E27FC236}">
                <a16:creationId xmlns:a16="http://schemas.microsoft.com/office/drawing/2014/main" id="{4C750123-DA4B-A55E-3680-2D92AA4813D8}"/>
              </a:ext>
            </a:extLst>
          </p:cNvPr>
          <p:cNvGraphicFramePr>
            <a:graphicFrameLocks noGrp="1"/>
          </p:cNvGraphicFramePr>
          <p:nvPr/>
        </p:nvGraphicFramePr>
        <p:xfrm>
          <a:off x="3539266" y="3486775"/>
          <a:ext cx="4907818" cy="2180432"/>
        </p:xfrm>
        <a:graphic>
          <a:graphicData uri="http://schemas.openxmlformats.org/drawingml/2006/table">
            <a:tbl>
              <a:tblPr firstRow="1" bandRow="1">
                <a:tableStyleId>{5C22544A-7EE6-4342-B048-85BDC9FD1C3A}</a:tableStyleId>
              </a:tblPr>
              <a:tblGrid>
                <a:gridCol w="4907818">
                  <a:extLst>
                    <a:ext uri="{9D8B030D-6E8A-4147-A177-3AD203B41FA5}">
                      <a16:colId xmlns:a16="http://schemas.microsoft.com/office/drawing/2014/main" val="600406677"/>
                    </a:ext>
                  </a:extLst>
                </a:gridCol>
              </a:tblGrid>
              <a:tr h="2180432">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GB" sz="1400" b="0" kern="100" dirty="0">
                          <a:solidFill>
                            <a:srgbClr val="000000"/>
                          </a:solidFill>
                          <a:effectLst/>
                          <a:latin typeface="Arial" panose="020B0604020202020204" pitchFamily="34" charset="0"/>
                          <a:cs typeface="Arial" panose="020B0604020202020204" pitchFamily="34" charset="0"/>
                        </a:rPr>
                        <a:t>Ask them to engage their senses by focusing on: </a:t>
                      </a:r>
                    </a:p>
                    <a:p>
                      <a:pPr marL="177800" marR="0" lvl="0" indent="-177800" algn="l" defTabSz="457200" rtl="0" eaLnBrk="1" fontAlgn="auto" latinLnBrk="0" hangingPunct="1">
                        <a:lnSpc>
                          <a:spcPts val="1800"/>
                        </a:lnSpc>
                        <a:spcBef>
                          <a:spcPts val="400"/>
                        </a:spcBef>
                        <a:spcAft>
                          <a:spcPts val="400"/>
                        </a:spcAft>
                        <a:buClr>
                          <a:schemeClr val="accent3"/>
                        </a:buClr>
                        <a:buSzPct val="110000"/>
                        <a:buFont typeface="Wingdings" pitchFamily="2" charset="2"/>
                        <a:buChar char="§"/>
                        <a:tabLst/>
                        <a:defRPr/>
                      </a:pPr>
                      <a:r>
                        <a:rPr lang="en-GB" sz="1400" b="0" kern="100" dirty="0">
                          <a:solidFill>
                            <a:srgbClr val="000000"/>
                          </a:solidFill>
                          <a:effectLst/>
                          <a:latin typeface="Arial" panose="020B0604020202020204" pitchFamily="34" charset="0"/>
                          <a:cs typeface="Arial" panose="020B0604020202020204" pitchFamily="34" charset="0"/>
                        </a:rPr>
                        <a:t>5 things they can see, </a:t>
                      </a:r>
                    </a:p>
                    <a:p>
                      <a:pPr marL="177800" marR="0" lvl="0" indent="-177800" algn="l" defTabSz="457200" rtl="0" eaLnBrk="1" fontAlgn="auto" latinLnBrk="0" hangingPunct="1">
                        <a:lnSpc>
                          <a:spcPts val="1800"/>
                        </a:lnSpc>
                        <a:spcBef>
                          <a:spcPts val="400"/>
                        </a:spcBef>
                        <a:spcAft>
                          <a:spcPts val="400"/>
                        </a:spcAft>
                        <a:buClr>
                          <a:schemeClr val="accent3"/>
                        </a:buClr>
                        <a:buSzPct val="110000"/>
                        <a:buFont typeface="Wingdings" pitchFamily="2" charset="2"/>
                        <a:buChar char="§"/>
                        <a:tabLst/>
                        <a:defRPr/>
                      </a:pPr>
                      <a:r>
                        <a:rPr lang="en-GB" sz="1400" b="0" kern="100" dirty="0">
                          <a:solidFill>
                            <a:srgbClr val="000000"/>
                          </a:solidFill>
                          <a:effectLst/>
                          <a:latin typeface="Arial" panose="020B0604020202020204" pitchFamily="34" charset="0"/>
                          <a:cs typeface="Arial" panose="020B0604020202020204" pitchFamily="34" charset="0"/>
                        </a:rPr>
                        <a:t>4 things they can touch, </a:t>
                      </a:r>
                    </a:p>
                    <a:p>
                      <a:pPr marL="177800" marR="0" lvl="0" indent="-177800" algn="l" defTabSz="457200" rtl="0" eaLnBrk="1" fontAlgn="auto" latinLnBrk="0" hangingPunct="1">
                        <a:lnSpc>
                          <a:spcPts val="1800"/>
                        </a:lnSpc>
                        <a:spcBef>
                          <a:spcPts val="400"/>
                        </a:spcBef>
                        <a:spcAft>
                          <a:spcPts val="400"/>
                        </a:spcAft>
                        <a:buClr>
                          <a:schemeClr val="accent3"/>
                        </a:buClr>
                        <a:buSzPct val="110000"/>
                        <a:buFont typeface="Wingdings" pitchFamily="2" charset="2"/>
                        <a:buChar char="§"/>
                        <a:tabLst/>
                        <a:defRPr/>
                      </a:pPr>
                      <a:r>
                        <a:rPr lang="en-GB" sz="1400" b="0" kern="100" dirty="0">
                          <a:solidFill>
                            <a:srgbClr val="000000"/>
                          </a:solidFill>
                          <a:effectLst/>
                          <a:latin typeface="Arial" panose="020B0604020202020204" pitchFamily="34" charset="0"/>
                          <a:cs typeface="Arial" panose="020B0604020202020204" pitchFamily="34" charset="0"/>
                        </a:rPr>
                        <a:t>3 things they can hear, </a:t>
                      </a:r>
                    </a:p>
                    <a:p>
                      <a:pPr marL="177800" marR="0" lvl="0" indent="-177800" algn="l" defTabSz="457200" rtl="0" eaLnBrk="1" fontAlgn="auto" latinLnBrk="0" hangingPunct="1">
                        <a:lnSpc>
                          <a:spcPts val="1800"/>
                        </a:lnSpc>
                        <a:spcBef>
                          <a:spcPts val="400"/>
                        </a:spcBef>
                        <a:spcAft>
                          <a:spcPts val="400"/>
                        </a:spcAft>
                        <a:buClr>
                          <a:schemeClr val="accent3"/>
                        </a:buClr>
                        <a:buSzPct val="110000"/>
                        <a:buFont typeface="Wingdings" pitchFamily="2" charset="2"/>
                        <a:buChar char="§"/>
                        <a:tabLst/>
                        <a:defRPr/>
                      </a:pPr>
                      <a:r>
                        <a:rPr lang="en-GB" sz="1400" b="0" kern="100" dirty="0">
                          <a:solidFill>
                            <a:srgbClr val="000000"/>
                          </a:solidFill>
                          <a:effectLst/>
                          <a:latin typeface="Arial" panose="020B0604020202020204" pitchFamily="34" charset="0"/>
                          <a:cs typeface="Arial" panose="020B0604020202020204" pitchFamily="34" charset="0"/>
                        </a:rPr>
                        <a:t>2 things they can smell and </a:t>
                      </a:r>
                    </a:p>
                    <a:p>
                      <a:pPr marL="177800" marR="0" lvl="0" indent="-177800" algn="l" defTabSz="457200" rtl="0" eaLnBrk="1" fontAlgn="auto" latinLnBrk="0" hangingPunct="1">
                        <a:lnSpc>
                          <a:spcPts val="1800"/>
                        </a:lnSpc>
                        <a:spcBef>
                          <a:spcPts val="400"/>
                        </a:spcBef>
                        <a:spcAft>
                          <a:spcPts val="400"/>
                        </a:spcAft>
                        <a:buClr>
                          <a:schemeClr val="accent3"/>
                        </a:buClr>
                        <a:buSzPct val="110000"/>
                        <a:buFont typeface="Wingdings" pitchFamily="2" charset="2"/>
                        <a:buChar char="§"/>
                        <a:tabLst/>
                        <a:defRPr/>
                      </a:pPr>
                      <a:r>
                        <a:rPr lang="en-GB" sz="1400" b="0" kern="100" dirty="0">
                          <a:solidFill>
                            <a:srgbClr val="000000"/>
                          </a:solidFill>
                          <a:effectLst/>
                          <a:latin typeface="Arial" panose="020B0604020202020204" pitchFamily="34" charset="0"/>
                          <a:cs typeface="Arial" panose="020B0604020202020204" pitchFamily="34" charset="0"/>
                        </a:rPr>
                        <a:t>1 thing they can taste</a:t>
                      </a:r>
                    </a:p>
                  </a:txBody>
                  <a:tcPr marL="14400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1F0FF"/>
                    </a:solidFill>
                  </a:tcPr>
                </a:tc>
                <a:extLst>
                  <a:ext uri="{0D108BD9-81ED-4DB2-BD59-A6C34878D82A}">
                    <a16:rowId xmlns:a16="http://schemas.microsoft.com/office/drawing/2014/main" val="4107125779"/>
                  </a:ext>
                </a:extLst>
              </a:tr>
            </a:tbl>
          </a:graphicData>
        </a:graphic>
      </p:graphicFrame>
      <p:sp>
        <p:nvSpPr>
          <p:cNvPr id="17" name="Footer Placeholder 3">
            <a:extLst>
              <a:ext uri="{FF2B5EF4-FFF2-40B4-BE49-F238E27FC236}">
                <a16:creationId xmlns:a16="http://schemas.microsoft.com/office/drawing/2014/main" id="{828CE4B9-B7C6-28F2-A48A-53A1DD9F530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marL="0" marR="0" lvl="0" indent="0" algn="l" defTabSz="457200" rtl="0" eaLnBrk="1" fontAlgn="base" latinLnBrk="0" hangingPunct="1">
              <a:lnSpc>
                <a:spcPct val="100000"/>
              </a:lnSpc>
              <a:spcBef>
                <a:spcPct val="0"/>
              </a:spcBef>
              <a:spcAft>
                <a:spcPts val="600"/>
              </a:spcAft>
              <a:buClrTx/>
              <a:buSzTx/>
              <a:buFontTx/>
              <a:buNone/>
              <a:tabLst/>
              <a:defRPr/>
            </a:pPr>
            <a:r>
              <a:rPr kumimoji="0" lang="en-US" sz="1000" b="0" i="1" u="none" strike="noStrike" kern="1200" cap="none" spc="0" normalizeH="0" baseline="0" noProof="0" dirty="0">
                <a:ln>
                  <a:noFill/>
                </a:ln>
                <a:solidFill>
                  <a:srgbClr val="005EB8"/>
                </a:solidFill>
                <a:effectLst/>
                <a:uLnTx/>
                <a:uFillTx/>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14894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 presetClass="entr" presetSubtype="0" fill="hold" nodeType="afterEffect">
                                  <p:stCondLst>
                                    <p:cond delay="50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par>
                          <p:cTn id="23" fill="hold">
                            <p:stCondLst>
                              <p:cond delay="500"/>
                            </p:stCondLst>
                            <p:childTnLst>
                              <p:par>
                                <p:cTn id="24" presetID="26" presetClass="emph" presetSubtype="0" fill="hold" nodeType="afterEffect">
                                  <p:stCondLst>
                                    <p:cond delay="500"/>
                                  </p:stCondLst>
                                  <p:childTnLst>
                                    <p:animEffect transition="out" filter="fade">
                                      <p:cBhvr>
                                        <p:cTn id="25" dur="500" tmFilter="0, 0; .2, .5; .8, .5; 1, 0"/>
                                        <p:tgtEl>
                                          <p:spTgt spid="10"/>
                                        </p:tgtEl>
                                      </p:cBhvr>
                                    </p:animEffect>
                                    <p:animScale>
                                      <p:cBhvr>
                                        <p:cTn id="26" dur="250" autoRev="1" fill="hold"/>
                                        <p:tgtEl>
                                          <p:spTgt spid="10"/>
                                        </p:tgtEl>
                                      </p:cBhvr>
                                      <p:by x="105000" y="105000"/>
                                    </p:animScale>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2000"/>
                            </p:stCondLst>
                            <p:childTnLst>
                              <p:par>
                                <p:cTn id="32" presetID="1" presetClass="entr" presetSubtype="0" fill="hold" nodeType="afterEffect">
                                  <p:stCondLst>
                                    <p:cond delay="500"/>
                                  </p:stCondLst>
                                  <p:childTnLst>
                                    <p:set>
                                      <p:cBhvr>
                                        <p:cTn id="33" dur="1" fill="hold">
                                          <p:stCondLst>
                                            <p:cond delay="0"/>
                                          </p:stCondLst>
                                        </p:cTn>
                                        <p:tgtEl>
                                          <p:spTgt spid="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4"/>
                                        </p:tgtEl>
                                      </p:cBhvr>
                                    </p:animEffect>
                                    <p:set>
                                      <p:cBhvr>
                                        <p:cTn id="41" dur="1" fill="hold">
                                          <p:stCondLst>
                                            <p:cond delay="499"/>
                                          </p:stCondLst>
                                        </p:cTn>
                                        <p:tgtEl>
                                          <p:spTgt spid="14"/>
                                        </p:tgtEl>
                                        <p:attrNameLst>
                                          <p:attrName>style.visibility</p:attrName>
                                        </p:attrNameLst>
                                      </p:cBhvr>
                                      <p:to>
                                        <p:strVal val="hidden"/>
                                      </p:to>
                                    </p:set>
                                  </p:childTnLst>
                                </p:cTn>
                              </p:par>
                            </p:childTnLst>
                          </p:cTn>
                        </p:par>
                        <p:par>
                          <p:cTn id="42" fill="hold">
                            <p:stCondLst>
                              <p:cond delay="500"/>
                            </p:stCondLst>
                            <p:childTnLst>
                              <p:par>
                                <p:cTn id="43" presetID="26" presetClass="emph" presetSubtype="0" fill="hold" nodeType="afterEffect">
                                  <p:stCondLst>
                                    <p:cond delay="50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2000"/>
                            </p:stCondLst>
                            <p:childTnLst>
                              <p:par>
                                <p:cTn id="51" presetID="1" presetClass="entr" presetSubtype="0" fill="hold" nodeType="afterEffect">
                                  <p:stCondLst>
                                    <p:cond delay="500"/>
                                  </p:stCondLst>
                                  <p:childTnLst>
                                    <p:set>
                                      <p:cBhvr>
                                        <p:cTn id="52" dur="1" fill="hold">
                                          <p:stCondLst>
                                            <p:cond delay="0"/>
                                          </p:stCondLst>
                                        </p:cTn>
                                        <p:tgtEl>
                                          <p:spTgt spid="1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11"/>
                                        </p:tgtEl>
                                      </p:cBhvr>
                                    </p:animEffect>
                                    <p:set>
                                      <p:cBhvr>
                                        <p:cTn id="57" dur="1" fill="hold">
                                          <p:stCondLst>
                                            <p:cond delay="499"/>
                                          </p:stCondLst>
                                        </p:cTn>
                                        <p:tgtEl>
                                          <p:spTgt spid="11"/>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childTnLst>
                          </p:cTn>
                        </p:par>
                        <p:par>
                          <p:cTn id="61" fill="hold">
                            <p:stCondLst>
                              <p:cond delay="500"/>
                            </p:stCondLst>
                            <p:childTnLst>
                              <p:par>
                                <p:cTn id="62" presetID="26" presetClass="emph" presetSubtype="0" fill="hold" nodeType="afterEffect">
                                  <p:stCondLst>
                                    <p:cond delay="500"/>
                                  </p:stCondLst>
                                  <p:childTnLst>
                                    <p:animEffect transition="out" filter="fade">
                                      <p:cBhvr>
                                        <p:cTn id="63" dur="500" tmFilter="0, 0; .2, .5; .8, .5; 1, 0"/>
                                        <p:tgtEl>
                                          <p:spTgt spid="8"/>
                                        </p:tgtEl>
                                      </p:cBhvr>
                                    </p:animEffect>
                                    <p:animScale>
                                      <p:cBhvr>
                                        <p:cTn id="64" dur="250" autoRev="1" fill="hold"/>
                                        <p:tgtEl>
                                          <p:spTgt spid="8"/>
                                        </p:tgtEl>
                                      </p:cBhvr>
                                      <p:by x="105000" y="105000"/>
                                    </p:animScale>
                                  </p:childTnLst>
                                </p:cTn>
                              </p:par>
                            </p:childTnLst>
                          </p:cTn>
                        </p:par>
                        <p:par>
                          <p:cTn id="65" fill="hold">
                            <p:stCondLst>
                              <p:cond delay="1500"/>
                            </p:stCondLst>
                            <p:childTnLst>
                              <p:par>
                                <p:cTn id="66" presetID="10"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childTnLst>
                          </p:cTn>
                        </p:par>
                        <p:par>
                          <p:cTn id="69" fill="hold">
                            <p:stCondLst>
                              <p:cond delay="2000"/>
                            </p:stCondLst>
                            <p:childTnLst>
                              <p:par>
                                <p:cTn id="70" presetID="1" presetClass="entr" presetSubtype="0" fill="hold" nodeType="afterEffect">
                                  <p:stCondLst>
                                    <p:cond delay="500"/>
                                  </p:stCondLst>
                                  <p:childTnLst>
                                    <p:set>
                                      <p:cBhvr>
                                        <p:cTn id="7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8D1D1-25DE-398E-40FE-7C9EBA0A7EE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535F006-23FA-9C89-0547-32E235E155B6}"/>
              </a:ext>
            </a:extLst>
          </p:cNvPr>
          <p:cNvPicPr>
            <a:picLocks noChangeAspect="1"/>
          </p:cNvPicPr>
          <p:nvPr/>
        </p:nvPicPr>
        <p:blipFill>
          <a:blip r:embed="rId3">
            <a:alphaModFix amt="50000"/>
          </a:blip>
          <a:srcRect/>
          <a:stretch/>
        </p:blipFill>
        <p:spPr>
          <a:xfrm>
            <a:off x="-19050" y="0"/>
            <a:ext cx="9144000" cy="6858000"/>
          </a:xfrm>
          <a:prstGeom prst="rect">
            <a:avLst/>
          </a:prstGeom>
        </p:spPr>
      </p:pic>
      <p:pic>
        <p:nvPicPr>
          <p:cNvPr id="6" name="Picture 5">
            <a:extLst>
              <a:ext uri="{FF2B5EF4-FFF2-40B4-BE49-F238E27FC236}">
                <a16:creationId xmlns:a16="http://schemas.microsoft.com/office/drawing/2014/main" id="{FE380E1F-C4FA-C3F4-1709-6468F44A019A}"/>
              </a:ext>
            </a:extLst>
          </p:cNvPr>
          <p:cNvPicPr>
            <a:picLocks noChangeAspect="1"/>
          </p:cNvPicPr>
          <p:nvPr/>
        </p:nvPicPr>
        <p:blipFill>
          <a:blip r:embed="rId4"/>
          <a:srcRect/>
          <a:stretch/>
        </p:blipFill>
        <p:spPr>
          <a:xfrm>
            <a:off x="771028" y="1910120"/>
            <a:ext cx="771921" cy="771921"/>
          </a:xfrm>
          <a:prstGeom prst="rect">
            <a:avLst/>
          </a:prstGeom>
          <a:ln>
            <a:solidFill>
              <a:schemeClr val="accent5"/>
            </a:solidFill>
          </a:ln>
          <a:effectLst>
            <a:outerShdw blurRad="190500" dist="50800" dir="5400000" algn="ctr" rotWithShape="0">
              <a:srgbClr val="000000">
                <a:alpha val="15000"/>
              </a:srgbClr>
            </a:outerShdw>
          </a:effectLst>
        </p:spPr>
      </p:pic>
      <p:sp>
        <p:nvSpPr>
          <p:cNvPr id="7" name="Text Placeholder 3">
            <a:extLst>
              <a:ext uri="{FF2B5EF4-FFF2-40B4-BE49-F238E27FC236}">
                <a16:creationId xmlns:a16="http://schemas.microsoft.com/office/drawing/2014/main" id="{98764978-A5B9-8E11-01E9-D68527C5C1B8}"/>
              </a:ext>
            </a:extLst>
          </p:cNvPr>
          <p:cNvSpPr txBox="1">
            <a:spLocks/>
          </p:cNvSpPr>
          <p:nvPr/>
        </p:nvSpPr>
        <p:spPr bwMode="auto">
          <a:xfrm>
            <a:off x="1600671" y="2043391"/>
            <a:ext cx="6926670"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Bef>
                <a:spcPts val="0"/>
              </a:spcBef>
              <a:spcAft>
                <a:spcPts val="0"/>
              </a:spcAft>
              <a:buClr>
                <a:srgbClr val="F79644"/>
              </a:buClr>
              <a:buFont typeface="Lucida Grande" panose="020B0600040502020204" pitchFamily="34" charset="0"/>
              <a:buNone/>
              <a:tabLst>
                <a:tab pos="219075" algn="l"/>
              </a:tabLst>
            </a:pPr>
            <a:r>
              <a:rPr lang="en-US" sz="2000" dirty="0">
                <a:solidFill>
                  <a:schemeClr val="accent1"/>
                </a:solidFill>
                <a:latin typeface="Arial" panose="020B0604020202020204" pitchFamily="34" charset="0"/>
                <a:cs typeface="Arial" panose="020B0604020202020204" pitchFamily="34" charset="0"/>
              </a:rPr>
              <a:t>1.	 </a:t>
            </a:r>
            <a:r>
              <a:rPr lang="en-US" sz="2000" b="1" spc="-30" dirty="0">
                <a:solidFill>
                  <a:schemeClr val="accent1"/>
                </a:solidFill>
                <a:latin typeface="Arial" panose="020B0604020202020204" pitchFamily="34" charset="0"/>
                <a:cs typeface="Arial" panose="020B0604020202020204" pitchFamily="34" charset="0"/>
              </a:rPr>
              <a:t>Establish rapport and learn about how patient is managing their abstinence</a:t>
            </a:r>
          </a:p>
        </p:txBody>
      </p:sp>
      <p:pic>
        <p:nvPicPr>
          <p:cNvPr id="8" name="Picture 7">
            <a:extLst>
              <a:ext uri="{FF2B5EF4-FFF2-40B4-BE49-F238E27FC236}">
                <a16:creationId xmlns:a16="http://schemas.microsoft.com/office/drawing/2014/main" id="{EF394D4A-AD16-8933-CD72-4E94BAC10369}"/>
              </a:ext>
            </a:extLst>
          </p:cNvPr>
          <p:cNvPicPr>
            <a:picLocks noChangeAspect="1"/>
          </p:cNvPicPr>
          <p:nvPr/>
        </p:nvPicPr>
        <p:blipFill>
          <a:blip r:embed="rId5"/>
          <a:srcRect/>
          <a:stretch/>
        </p:blipFill>
        <p:spPr>
          <a:xfrm>
            <a:off x="757440" y="3135342"/>
            <a:ext cx="785509" cy="785509"/>
          </a:xfrm>
          <a:prstGeom prst="rect">
            <a:avLst/>
          </a:prstGeom>
          <a:effectLst>
            <a:outerShdw blurRad="190500" dist="50800" dir="5400000" algn="ctr" rotWithShape="0">
              <a:srgbClr val="000000">
                <a:alpha val="15000"/>
              </a:srgbClr>
            </a:outerShdw>
          </a:effectLst>
        </p:spPr>
      </p:pic>
      <p:sp>
        <p:nvSpPr>
          <p:cNvPr id="9" name="Text Placeholder 3">
            <a:extLst>
              <a:ext uri="{FF2B5EF4-FFF2-40B4-BE49-F238E27FC236}">
                <a16:creationId xmlns:a16="http://schemas.microsoft.com/office/drawing/2014/main" id="{9B5673CD-A604-05DC-AF68-5E6A24E7A939}"/>
              </a:ext>
            </a:extLst>
          </p:cNvPr>
          <p:cNvSpPr txBox="1">
            <a:spLocks/>
          </p:cNvSpPr>
          <p:nvPr/>
        </p:nvSpPr>
        <p:spPr bwMode="auto">
          <a:xfrm>
            <a:off x="1635441" y="3230380"/>
            <a:ext cx="6926670"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27025" indent="-327025">
              <a:lnSpc>
                <a:spcPts val="2000"/>
              </a:lnSpc>
              <a:spcBef>
                <a:spcPts val="0"/>
              </a:spcBef>
              <a:spcAft>
                <a:spcPts val="0"/>
              </a:spcAft>
              <a:buClr>
                <a:srgbClr val="F79644"/>
              </a:buClr>
              <a:buFont typeface="Lucida Grande" panose="020B0600040502020204" pitchFamily="34" charset="0"/>
              <a:buNone/>
              <a:tabLst>
                <a:tab pos="122238" algn="l"/>
              </a:tabLst>
            </a:pPr>
            <a:r>
              <a:rPr lang="en-US" dirty="0">
                <a:solidFill>
                  <a:schemeClr val="accent1"/>
                </a:solidFill>
                <a:latin typeface="Arial" panose="020B0604020202020204" pitchFamily="34" charset="0"/>
                <a:cs typeface="Arial" panose="020B0604020202020204" pitchFamily="34" charset="0"/>
              </a:rPr>
              <a:t>2</a:t>
            </a:r>
            <a:r>
              <a:rPr lang="en-US" sz="2000" dirty="0">
                <a:solidFill>
                  <a:schemeClr val="accent1"/>
                </a:solidFill>
                <a:latin typeface="Arial" panose="020B0604020202020204" pitchFamily="34" charset="0"/>
                <a:cs typeface="Arial" panose="020B0604020202020204" pitchFamily="34" charset="0"/>
              </a:rPr>
              <a:t>.	</a:t>
            </a:r>
            <a:r>
              <a:rPr lang="en-US" sz="2000" b="1" dirty="0">
                <a:solidFill>
                  <a:schemeClr val="accent1"/>
                </a:solidFill>
                <a:latin typeface="Arial" panose="020B0604020202020204" pitchFamily="34" charset="0"/>
                <a:cs typeface="Arial" panose="020B0604020202020204" pitchFamily="34" charset="0"/>
              </a:rPr>
              <a:t>Provide personalised advice and inform about available support</a:t>
            </a:r>
          </a:p>
        </p:txBody>
      </p:sp>
      <p:sp>
        <p:nvSpPr>
          <p:cNvPr id="10" name="Text Placeholder 3">
            <a:extLst>
              <a:ext uri="{FF2B5EF4-FFF2-40B4-BE49-F238E27FC236}">
                <a16:creationId xmlns:a16="http://schemas.microsoft.com/office/drawing/2014/main" id="{08426C18-6130-956A-6E1B-620ADD38C581}"/>
              </a:ext>
            </a:extLst>
          </p:cNvPr>
          <p:cNvSpPr txBox="1">
            <a:spLocks/>
          </p:cNvSpPr>
          <p:nvPr/>
        </p:nvSpPr>
        <p:spPr bwMode="auto">
          <a:xfrm>
            <a:off x="1593878" y="4205685"/>
            <a:ext cx="6074614" cy="1339401"/>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285875" algn="l"/>
              </a:tabLst>
            </a:pPr>
            <a:r>
              <a:rPr lang="en-US" sz="2000" dirty="0">
                <a:solidFill>
                  <a:schemeClr val="accent1"/>
                </a:solidFill>
                <a:latin typeface="Arial" panose="020B0604020202020204" pitchFamily="34" charset="0"/>
                <a:cs typeface="Arial" panose="020B0604020202020204" pitchFamily="34" charset="0"/>
              </a:rPr>
              <a:t>3.	 </a:t>
            </a:r>
            <a:r>
              <a:rPr lang="en-US" sz="2000" b="1" dirty="0">
                <a:solidFill>
                  <a:schemeClr val="accent1"/>
                </a:solidFill>
                <a:latin typeface="Arial" panose="020B0604020202020204" pitchFamily="34" charset="0"/>
                <a:cs typeface="Arial" panose="020B0604020202020204" pitchFamily="34" charset="0"/>
              </a:rPr>
              <a:t>Conduct assessment </a:t>
            </a:r>
          </a:p>
          <a:p>
            <a:pPr marL="447675" indent="-219075">
              <a:lnSpc>
                <a:spcPts val="2500"/>
              </a:lnSpc>
              <a:spcBef>
                <a:spcPts val="0"/>
              </a:spcBef>
              <a:spcAft>
                <a:spcPts val="0"/>
              </a:spcAft>
              <a:buClr>
                <a:srgbClr val="00A7FF"/>
              </a:buClr>
              <a:tabLst>
                <a:tab pos="1285875" algn="l"/>
              </a:tabLst>
            </a:pPr>
            <a:r>
              <a:rPr lang="en-US" sz="2000" dirty="0">
                <a:latin typeface="Arial" panose="020B0604020202020204" pitchFamily="34" charset="0"/>
                <a:cs typeface="Arial" panose="020B0604020202020204" pitchFamily="34" charset="0"/>
              </a:rPr>
              <a:t>Level of tobacco dependence</a:t>
            </a:r>
          </a:p>
          <a:p>
            <a:pPr marL="447675" indent="-219075">
              <a:lnSpc>
                <a:spcPts val="2500"/>
              </a:lnSpc>
              <a:spcBef>
                <a:spcPts val="0"/>
              </a:spcBef>
              <a:spcAft>
                <a:spcPts val="0"/>
              </a:spcAft>
              <a:buClr>
                <a:srgbClr val="00A7FF"/>
              </a:buClr>
              <a:tabLst>
                <a:tab pos="1285875" algn="l"/>
              </a:tabLst>
            </a:pPr>
            <a:r>
              <a:rPr lang="en-US" sz="2000" dirty="0">
                <a:latin typeface="Arial" panose="020B0604020202020204" pitchFamily="34" charset="0"/>
                <a:cs typeface="Arial" panose="020B0604020202020204" pitchFamily="34" charset="0"/>
              </a:rPr>
              <a:t>Withdrawal symptoms and urges to smoke</a:t>
            </a:r>
          </a:p>
          <a:p>
            <a:pPr marL="447675" indent="-219075">
              <a:lnSpc>
                <a:spcPts val="2500"/>
              </a:lnSpc>
              <a:spcBef>
                <a:spcPts val="0"/>
              </a:spcBef>
              <a:spcAft>
                <a:spcPts val="0"/>
              </a:spcAft>
              <a:buClr>
                <a:srgbClr val="00A7FF"/>
              </a:buClr>
              <a:tabLst>
                <a:tab pos="1285875" algn="l"/>
              </a:tabLst>
            </a:pPr>
            <a:r>
              <a:rPr lang="en-US" sz="2000" dirty="0">
                <a:latin typeface="Arial" panose="020B0604020202020204" pitchFamily="34" charset="0"/>
                <a:cs typeface="Arial" panose="020B0604020202020204" pitchFamily="34" charset="0"/>
              </a:rPr>
              <a:t>Use of treatment (frequency, correct technique)</a:t>
            </a:r>
          </a:p>
        </p:txBody>
      </p:sp>
      <p:pic>
        <p:nvPicPr>
          <p:cNvPr id="13" name="Picture 12">
            <a:extLst>
              <a:ext uri="{FF2B5EF4-FFF2-40B4-BE49-F238E27FC236}">
                <a16:creationId xmlns:a16="http://schemas.microsoft.com/office/drawing/2014/main" id="{BB3FDCBC-F934-ECDD-5E2D-E6F8ECFB7C89}"/>
              </a:ext>
            </a:extLst>
          </p:cNvPr>
          <p:cNvPicPr>
            <a:picLocks noChangeAspect="1"/>
          </p:cNvPicPr>
          <p:nvPr/>
        </p:nvPicPr>
        <p:blipFill>
          <a:blip r:embed="rId6"/>
          <a:srcRect/>
          <a:stretch/>
        </p:blipFill>
        <p:spPr>
          <a:xfrm>
            <a:off x="771028" y="4427078"/>
            <a:ext cx="771921" cy="771921"/>
          </a:xfrm>
          <a:prstGeom prst="rect">
            <a:avLst/>
          </a:prstGeom>
          <a:effectLst>
            <a:outerShdw blurRad="190500" dist="50800" dir="5400000" algn="ctr" rotWithShape="0">
              <a:srgbClr val="000000">
                <a:alpha val="15000"/>
              </a:srgbClr>
            </a:outerShdw>
          </a:effectLst>
        </p:spPr>
      </p:pic>
      <p:sp>
        <p:nvSpPr>
          <p:cNvPr id="17" name="Title 1">
            <a:extLst>
              <a:ext uri="{FF2B5EF4-FFF2-40B4-BE49-F238E27FC236}">
                <a16:creationId xmlns:a16="http://schemas.microsoft.com/office/drawing/2014/main" id="{8B431BEF-67BC-36F2-6D62-C9B37F850E66}"/>
              </a:ext>
            </a:extLst>
          </p:cNvPr>
          <p:cNvSpPr txBox="1">
            <a:spLocks/>
          </p:cNvSpPr>
          <p:nvPr/>
        </p:nvSpPr>
        <p:spPr>
          <a:xfrm>
            <a:off x="571500" y="598574"/>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dirty="0">
                <a:solidFill>
                  <a:schemeClr val="accent1"/>
                </a:solidFill>
              </a:rPr>
              <a:t>Specialist Assessment &amp; Treatment Plan:</a:t>
            </a:r>
            <a:br>
              <a:rPr lang="en-US" dirty="0">
                <a:solidFill>
                  <a:schemeClr val="accent1"/>
                </a:solidFill>
              </a:rPr>
            </a:br>
            <a:r>
              <a:rPr lang="en-US" sz="2100" dirty="0">
                <a:solidFill>
                  <a:schemeClr val="tx1"/>
                </a:solidFill>
              </a:rPr>
              <a:t>Initial Assessment</a:t>
            </a:r>
          </a:p>
        </p:txBody>
      </p:sp>
      <p:sp>
        <p:nvSpPr>
          <p:cNvPr id="2" name="TextBox 1">
            <a:extLst>
              <a:ext uri="{FF2B5EF4-FFF2-40B4-BE49-F238E27FC236}">
                <a16:creationId xmlns:a16="http://schemas.microsoft.com/office/drawing/2014/main" id="{BD7AA716-0A5F-8BE6-E7B1-54BE7BA56EE6}"/>
              </a:ext>
            </a:extLst>
          </p:cNvPr>
          <p:cNvSpPr txBox="1"/>
          <p:nvPr/>
        </p:nvSpPr>
        <p:spPr bwMode="auto">
          <a:xfrm>
            <a:off x="6869587" y="203297"/>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1</a:t>
            </a:r>
          </a:p>
        </p:txBody>
      </p:sp>
    </p:spTree>
    <p:extLst>
      <p:ext uri="{BB962C8B-B14F-4D97-AF65-F5344CB8AC3E}">
        <p14:creationId xmlns:p14="http://schemas.microsoft.com/office/powerpoint/2010/main" val="328130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A6941-03A7-C58C-33E3-345DBBC8C72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FB039C9-82B4-28A3-CC3C-28E796E02BA3}"/>
              </a:ext>
            </a:extLst>
          </p:cNvPr>
          <p:cNvPicPr>
            <a:picLocks noChangeAspect="1"/>
          </p:cNvPicPr>
          <p:nvPr/>
        </p:nvPicPr>
        <p:blipFill>
          <a:blip r:embed="rId3">
            <a:alphaModFix amt="50000"/>
          </a:blip>
          <a:srcRect/>
          <a:stretch/>
        </p:blipFill>
        <p:spPr>
          <a:xfrm>
            <a:off x="0" y="0"/>
            <a:ext cx="9144000" cy="6858000"/>
          </a:xfrm>
          <a:prstGeom prst="rect">
            <a:avLst/>
          </a:prstGeom>
        </p:spPr>
      </p:pic>
      <p:sp>
        <p:nvSpPr>
          <p:cNvPr id="10" name="Text Placeholder 3">
            <a:extLst>
              <a:ext uri="{FF2B5EF4-FFF2-40B4-BE49-F238E27FC236}">
                <a16:creationId xmlns:a16="http://schemas.microsoft.com/office/drawing/2014/main" id="{C6F9088E-871B-8CAC-88BC-044D099F0AE5}"/>
              </a:ext>
            </a:extLst>
          </p:cNvPr>
          <p:cNvSpPr txBox="1">
            <a:spLocks/>
          </p:cNvSpPr>
          <p:nvPr/>
        </p:nvSpPr>
        <p:spPr bwMode="auto">
          <a:xfrm>
            <a:off x="532279" y="1817257"/>
            <a:ext cx="8325461" cy="2643083"/>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00A7FF"/>
              </a:buClr>
              <a:buNone/>
              <a:tabLst>
                <a:tab pos="219075" algn="l"/>
              </a:tabLst>
            </a:pPr>
            <a:endParaRPr lang="en-US" sz="2400" b="1" dirty="0">
              <a:solidFill>
                <a:schemeClr val="accent1"/>
              </a:solidFill>
              <a:latin typeface="Arial" panose="020B0604020202020204" pitchFamily="34" charset="0"/>
              <a:cs typeface="Arial" panose="020B0604020202020204" pitchFamily="34" charset="0"/>
            </a:endParaRPr>
          </a:p>
          <a:p>
            <a:pPr marL="447675" indent="-219075">
              <a:lnSpc>
                <a:spcPct val="200000"/>
              </a:lnSpc>
              <a:spcBef>
                <a:spcPts val="0"/>
              </a:spcBef>
              <a:spcAft>
                <a:spcPts val="0"/>
              </a:spcAft>
              <a:buClr>
                <a:srgbClr val="00A7FF"/>
              </a:buClr>
              <a:tabLst>
                <a:tab pos="1285875" algn="l"/>
              </a:tabLst>
            </a:pPr>
            <a:r>
              <a:rPr lang="en-US" sz="1600" b="1" dirty="0">
                <a:solidFill>
                  <a:schemeClr val="accent1"/>
                </a:solidFill>
                <a:latin typeface="Arial" panose="020B0604020202020204" pitchFamily="34" charset="0"/>
                <a:cs typeface="Arial" panose="020B0604020202020204" pitchFamily="34" charset="0"/>
              </a:rPr>
              <a:t>Advise</a:t>
            </a:r>
            <a:r>
              <a:rPr lang="en-US" sz="1600" dirty="0">
                <a:latin typeface="Arial" panose="020B0604020202020204" pitchFamily="34" charset="0"/>
                <a:cs typeface="Arial" panose="020B0604020202020204" pitchFamily="34" charset="0"/>
              </a:rPr>
              <a:t> on importance of </a:t>
            </a:r>
            <a:r>
              <a:rPr lang="en-US" sz="1600" dirty="0">
                <a:solidFill>
                  <a:schemeClr val="accent1"/>
                </a:solidFill>
                <a:latin typeface="Arial" panose="020B0604020202020204" pitchFamily="34" charset="0"/>
                <a:cs typeface="Arial" panose="020B0604020202020204" pitchFamily="34" charset="0"/>
              </a:rPr>
              <a:t>t</a:t>
            </a:r>
            <a:r>
              <a:rPr lang="en-US" sz="1600" b="1" dirty="0">
                <a:solidFill>
                  <a:schemeClr val="accent1"/>
                </a:solidFill>
                <a:latin typeface="Arial" panose="020B0604020202020204" pitchFamily="34" charset="0"/>
                <a:cs typeface="Arial" panose="020B0604020202020204" pitchFamily="34" charset="0"/>
              </a:rPr>
              <a:t>obacco dependence aids </a:t>
            </a:r>
            <a:r>
              <a:rPr lang="en-US" sz="1600" dirty="0">
                <a:latin typeface="Arial" panose="020B0604020202020204" pitchFamily="34" charset="0"/>
                <a:cs typeface="Arial" panose="020B0604020202020204" pitchFamily="34" charset="0"/>
              </a:rPr>
              <a:t>and </a:t>
            </a:r>
            <a:r>
              <a:rPr lang="en-US" sz="1600" b="1" dirty="0">
                <a:solidFill>
                  <a:schemeClr val="accent1"/>
                </a:solidFill>
                <a:latin typeface="Arial" panose="020B0604020202020204" pitchFamily="34" charset="0"/>
                <a:cs typeface="Arial" panose="020B0604020202020204" pitchFamily="34" charset="0"/>
              </a:rPr>
              <a:t>instructions for use</a:t>
            </a:r>
          </a:p>
          <a:p>
            <a:pPr marL="447675" indent="-219075">
              <a:lnSpc>
                <a:spcPct val="200000"/>
              </a:lnSpc>
              <a:spcBef>
                <a:spcPts val="0"/>
              </a:spcBef>
              <a:spcAft>
                <a:spcPts val="0"/>
              </a:spcAft>
              <a:buClr>
                <a:srgbClr val="00A7FF"/>
              </a:buClr>
              <a:tabLst>
                <a:tab pos="1285875" algn="l"/>
              </a:tabLst>
            </a:pPr>
            <a:r>
              <a:rPr lang="en-US" sz="1600" b="1" dirty="0">
                <a:solidFill>
                  <a:schemeClr val="accent1"/>
                </a:solidFill>
                <a:latin typeface="Arial" panose="020B0604020202020204" pitchFamily="34" charset="0"/>
                <a:cs typeface="Arial" panose="020B0604020202020204" pitchFamily="34" charset="0"/>
              </a:rPr>
              <a:t>Adjust NRT </a:t>
            </a:r>
            <a:r>
              <a:rPr lang="en-US" sz="1600" dirty="0">
                <a:latin typeface="Arial" panose="020B0604020202020204" pitchFamily="34" charset="0"/>
                <a:cs typeface="Arial" panose="020B0604020202020204" pitchFamily="34" charset="0"/>
              </a:rPr>
              <a:t>(as needed) and/or consider use of </a:t>
            </a:r>
            <a:r>
              <a:rPr lang="en-US" sz="1600" b="1" dirty="0">
                <a:solidFill>
                  <a:schemeClr val="accent1"/>
                </a:solidFill>
                <a:latin typeface="Arial" panose="020B0604020202020204" pitchFamily="34" charset="0"/>
                <a:cs typeface="Arial" panose="020B0604020202020204" pitchFamily="34" charset="0"/>
              </a:rPr>
              <a:t>nicotine vapes/analogues</a:t>
            </a:r>
          </a:p>
          <a:p>
            <a:pPr marL="447675" indent="-219075">
              <a:lnSpc>
                <a:spcPct val="200000"/>
              </a:lnSpc>
              <a:spcBef>
                <a:spcPts val="0"/>
              </a:spcBef>
              <a:spcAft>
                <a:spcPts val="0"/>
              </a:spcAft>
              <a:buClr>
                <a:srgbClr val="00A7FF"/>
              </a:buClr>
              <a:tabLst>
                <a:tab pos="1285875" algn="l"/>
              </a:tabLst>
            </a:pPr>
            <a:r>
              <a:rPr lang="en-US" sz="1600" b="1" dirty="0">
                <a:solidFill>
                  <a:schemeClr val="accent1"/>
                </a:solidFill>
                <a:latin typeface="Arial" panose="020B0604020202020204" pitchFamily="34" charset="0"/>
                <a:cs typeface="Arial" panose="020B0604020202020204" pitchFamily="34" charset="0"/>
              </a:rPr>
              <a:t>Advise</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on managing </a:t>
            </a:r>
            <a:r>
              <a:rPr lang="en-US" sz="1600" b="1" dirty="0">
                <a:solidFill>
                  <a:schemeClr val="accent1"/>
                </a:solidFill>
                <a:latin typeface="Arial" panose="020B0604020202020204" pitchFamily="34" charset="0"/>
                <a:cs typeface="Arial" panose="020B0604020202020204" pitchFamily="34" charset="0"/>
              </a:rPr>
              <a:t>urges to smoke </a:t>
            </a:r>
            <a:r>
              <a:rPr lang="en-US" sz="1600" dirty="0">
                <a:latin typeface="Arial" panose="020B0604020202020204" pitchFamily="34" charset="0"/>
                <a:cs typeface="Arial" panose="020B0604020202020204" pitchFamily="34" charset="0"/>
              </a:rPr>
              <a:t>and identify </a:t>
            </a:r>
            <a:r>
              <a:rPr lang="en-US" sz="1600" b="1" dirty="0">
                <a:solidFill>
                  <a:schemeClr val="accent1"/>
                </a:solidFill>
                <a:latin typeface="Arial" panose="020B0604020202020204" pitchFamily="34" charset="0"/>
                <a:cs typeface="Arial" panose="020B0604020202020204" pitchFamily="34" charset="0"/>
              </a:rPr>
              <a:t>personal coping strategies</a:t>
            </a:r>
          </a:p>
          <a:p>
            <a:pPr marL="447675" indent="-219075">
              <a:lnSpc>
                <a:spcPct val="200000"/>
              </a:lnSpc>
              <a:spcBef>
                <a:spcPts val="0"/>
              </a:spcBef>
              <a:spcAft>
                <a:spcPts val="0"/>
              </a:spcAft>
              <a:buClr>
                <a:srgbClr val="00A7FF"/>
              </a:buClr>
              <a:tabLst>
                <a:tab pos="1285875" algn="l"/>
              </a:tabLst>
            </a:pPr>
            <a:r>
              <a:rPr lang="en-US" sz="1600" dirty="0">
                <a:latin typeface="Arial" panose="020B0604020202020204" pitchFamily="34" charset="0"/>
                <a:cs typeface="Arial" panose="020B0604020202020204" pitchFamily="34" charset="0"/>
              </a:rPr>
              <a:t>Explain and conduct </a:t>
            </a:r>
            <a:r>
              <a:rPr lang="en-US" sz="1600" b="1" dirty="0">
                <a:solidFill>
                  <a:schemeClr val="accent1"/>
                </a:solidFill>
                <a:latin typeface="Arial" panose="020B0604020202020204" pitchFamily="34" charset="0"/>
                <a:cs typeface="Arial" panose="020B0604020202020204" pitchFamily="34" charset="0"/>
              </a:rPr>
              <a:t>carbon monoxide testing</a:t>
            </a:r>
          </a:p>
          <a:p>
            <a:pPr marL="447675" indent="-219075">
              <a:lnSpc>
                <a:spcPct val="200000"/>
              </a:lnSpc>
              <a:spcBef>
                <a:spcPts val="0"/>
              </a:spcBef>
              <a:spcAft>
                <a:spcPts val="0"/>
              </a:spcAft>
              <a:buClr>
                <a:srgbClr val="00A7FF"/>
              </a:buClr>
              <a:tabLst>
                <a:tab pos="1285875" algn="l"/>
              </a:tabLst>
            </a:pPr>
            <a:r>
              <a:rPr lang="en-US" sz="1600" dirty="0">
                <a:latin typeface="Arial" panose="020B0604020202020204" pitchFamily="34" charset="0"/>
                <a:cs typeface="Arial" panose="020B0604020202020204" pitchFamily="34" charset="0"/>
              </a:rPr>
              <a:t>Discuss patient’s </a:t>
            </a:r>
            <a:r>
              <a:rPr lang="en-US" sz="1600" b="1" dirty="0">
                <a:solidFill>
                  <a:schemeClr val="accent1"/>
                </a:solidFill>
                <a:latin typeface="Arial" panose="020B0604020202020204" pitchFamily="34" charset="0"/>
                <a:cs typeface="Arial" panose="020B0604020202020204" pitchFamily="34" charset="0"/>
              </a:rPr>
              <a:t>smokefree goal/plan </a:t>
            </a:r>
            <a:r>
              <a:rPr lang="en-US" sz="1600" dirty="0">
                <a:latin typeface="Arial" panose="020B0604020202020204" pitchFamily="34" charset="0"/>
                <a:cs typeface="Arial" panose="020B0604020202020204" pitchFamily="34" charset="0"/>
              </a:rPr>
              <a:t>during hospital admission</a:t>
            </a:r>
          </a:p>
          <a:p>
            <a:pPr marL="447675" indent="-219075">
              <a:lnSpc>
                <a:spcPct val="200000"/>
              </a:lnSpc>
              <a:spcBef>
                <a:spcPts val="0"/>
              </a:spcBef>
              <a:spcAft>
                <a:spcPts val="0"/>
              </a:spcAft>
              <a:buClr>
                <a:srgbClr val="00A7FF"/>
              </a:buClr>
              <a:tabLst>
                <a:tab pos="1285875" algn="l"/>
              </a:tabLst>
            </a:pPr>
            <a:r>
              <a:rPr lang="en-US" sz="1600" dirty="0">
                <a:latin typeface="Arial" panose="020B0604020202020204" pitchFamily="34" charset="0"/>
                <a:cs typeface="Arial" panose="020B0604020202020204" pitchFamily="34" charset="0"/>
              </a:rPr>
              <a:t>Provide </a:t>
            </a:r>
            <a:r>
              <a:rPr lang="en-US" sz="1600" b="1" dirty="0">
                <a:solidFill>
                  <a:schemeClr val="accent1"/>
                </a:solidFill>
                <a:latin typeface="Arial" panose="020B0604020202020204" pitchFamily="34" charset="0"/>
                <a:cs typeface="Arial" panose="020B0604020202020204" pitchFamily="34" charset="0"/>
              </a:rPr>
              <a:t>brief motivational intervention </a:t>
            </a:r>
            <a:r>
              <a:rPr lang="en-US" sz="1600" dirty="0">
                <a:latin typeface="Arial" panose="020B0604020202020204" pitchFamily="34" charset="0"/>
                <a:cs typeface="Arial" panose="020B0604020202020204" pitchFamily="34" charset="0"/>
              </a:rPr>
              <a:t>for patients (as appropriate)</a:t>
            </a:r>
          </a:p>
        </p:txBody>
      </p:sp>
      <p:pic>
        <p:nvPicPr>
          <p:cNvPr id="11" name="Picture 10">
            <a:extLst>
              <a:ext uri="{FF2B5EF4-FFF2-40B4-BE49-F238E27FC236}">
                <a16:creationId xmlns:a16="http://schemas.microsoft.com/office/drawing/2014/main" id="{90BAAB1C-11DD-59C1-D892-8B9129576C46}"/>
              </a:ext>
            </a:extLst>
          </p:cNvPr>
          <p:cNvPicPr>
            <a:picLocks noChangeAspect="1"/>
          </p:cNvPicPr>
          <p:nvPr/>
        </p:nvPicPr>
        <p:blipFill>
          <a:blip r:embed="rId4"/>
          <a:srcRect/>
          <a:stretch/>
        </p:blipFill>
        <p:spPr>
          <a:xfrm>
            <a:off x="532279" y="675523"/>
            <a:ext cx="856748" cy="856748"/>
          </a:xfrm>
          <a:prstGeom prst="rect">
            <a:avLst/>
          </a:prstGeom>
          <a:effectLst>
            <a:outerShdw blurRad="190500" dist="50800" dir="5400000" algn="ctr" rotWithShape="0">
              <a:srgbClr val="000000">
                <a:alpha val="15000"/>
              </a:srgbClr>
            </a:outerShdw>
          </a:effectLst>
        </p:spPr>
      </p:pic>
      <p:sp>
        <p:nvSpPr>
          <p:cNvPr id="4" name="TextBox 3">
            <a:extLst>
              <a:ext uri="{FF2B5EF4-FFF2-40B4-BE49-F238E27FC236}">
                <a16:creationId xmlns:a16="http://schemas.microsoft.com/office/drawing/2014/main" id="{332B045F-0C9B-C9E4-BAB5-8A91F86B22DB}"/>
              </a:ext>
            </a:extLst>
          </p:cNvPr>
          <p:cNvSpPr txBox="1"/>
          <p:nvPr/>
        </p:nvSpPr>
        <p:spPr bwMode="auto">
          <a:xfrm>
            <a:off x="6651633" y="5186865"/>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1</a:t>
            </a:r>
          </a:p>
        </p:txBody>
      </p:sp>
      <p:sp>
        <p:nvSpPr>
          <p:cNvPr id="2" name="Text Placeholder 3">
            <a:extLst>
              <a:ext uri="{FF2B5EF4-FFF2-40B4-BE49-F238E27FC236}">
                <a16:creationId xmlns:a16="http://schemas.microsoft.com/office/drawing/2014/main" id="{612CA4C6-68D0-AA58-F6E4-804021465F40}"/>
              </a:ext>
            </a:extLst>
          </p:cNvPr>
          <p:cNvSpPr txBox="1">
            <a:spLocks/>
          </p:cNvSpPr>
          <p:nvPr/>
        </p:nvSpPr>
        <p:spPr bwMode="auto">
          <a:xfrm>
            <a:off x="1609591" y="630005"/>
            <a:ext cx="7002130" cy="856749"/>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50000"/>
              </a:lnSpc>
              <a:spcBef>
                <a:spcPts val="1200"/>
              </a:spcBef>
              <a:spcAft>
                <a:spcPts val="400"/>
              </a:spcAft>
              <a:buClr>
                <a:srgbClr val="00A7FF"/>
              </a:buClr>
              <a:buNone/>
              <a:tabLst>
                <a:tab pos="219075" algn="l"/>
              </a:tabLst>
            </a:pPr>
            <a:r>
              <a:rPr lang="en-US" sz="2400" b="1" dirty="0">
                <a:solidFill>
                  <a:schemeClr val="accent1"/>
                </a:solidFill>
                <a:latin typeface="Arial" panose="020B0604020202020204" pitchFamily="34" charset="0"/>
                <a:cs typeface="Arial" panose="020B0604020202020204" pitchFamily="34" charset="0"/>
              </a:rPr>
              <a:t>4. </a:t>
            </a:r>
            <a:r>
              <a:rPr lang="en-US" sz="2400" b="1" spc="-30" dirty="0">
                <a:solidFill>
                  <a:srgbClr val="005EB8"/>
                </a:solidFill>
                <a:latin typeface="Arial" panose="020B0604020202020204" pitchFamily="34" charset="0"/>
                <a:cs typeface="Arial" panose="020B0604020202020204" pitchFamily="34" charset="0"/>
              </a:rPr>
              <a:t>Agree</a:t>
            </a:r>
            <a:r>
              <a:rPr lang="en-US" sz="2400" b="1" spc="-30" dirty="0">
                <a:solidFill>
                  <a:schemeClr val="accent1"/>
                </a:solidFill>
                <a:latin typeface="Arial" panose="020B0604020202020204" pitchFamily="34" charset="0"/>
                <a:cs typeface="Arial" panose="020B0604020202020204" pitchFamily="34" charset="0"/>
              </a:rPr>
              <a:t> to treatment plan and provide specialist support during inpatient stay</a:t>
            </a:r>
            <a:endParaRPr lang="en-US" sz="2400" b="1"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648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CE453-7168-4691-02D2-213C776E6E14}"/>
              </a:ext>
            </a:extLst>
          </p:cNvPr>
          <p:cNvSpPr>
            <a:spLocks noGrp="1"/>
          </p:cNvSpPr>
          <p:nvPr>
            <p:ph type="title"/>
          </p:nvPr>
        </p:nvSpPr>
        <p:spPr/>
        <p:txBody>
          <a:bodyPr/>
          <a:lstStyle/>
          <a:p>
            <a:r>
              <a:rPr lang="en-US" dirty="0"/>
              <a:t>Initial focus: </a:t>
            </a:r>
            <a:r>
              <a:rPr lang="en-US" b="1" dirty="0"/>
              <a:t>support through withdrawal </a:t>
            </a:r>
            <a:br>
              <a:rPr lang="en-US" b="1" dirty="0"/>
            </a:br>
            <a:r>
              <a:rPr lang="en-US" b="1" dirty="0"/>
              <a:t>and dealing with urges to smoke</a:t>
            </a:r>
          </a:p>
        </p:txBody>
      </p:sp>
      <p:sp>
        <p:nvSpPr>
          <p:cNvPr id="3" name="Text Placeholder 2">
            <a:extLst>
              <a:ext uri="{FF2B5EF4-FFF2-40B4-BE49-F238E27FC236}">
                <a16:creationId xmlns:a16="http://schemas.microsoft.com/office/drawing/2014/main" id="{3467032D-C08A-04E8-09AD-D253EF795126}"/>
              </a:ext>
            </a:extLst>
          </p:cNvPr>
          <p:cNvSpPr>
            <a:spLocks noGrp="1"/>
          </p:cNvSpPr>
          <p:nvPr>
            <p:ph type="body" idx="12"/>
          </p:nvPr>
        </p:nvSpPr>
        <p:spPr>
          <a:xfrm>
            <a:off x="571500" y="1730409"/>
            <a:ext cx="7243572" cy="2207216"/>
          </a:xfrm>
        </p:spPr>
        <p:txBody>
          <a:bodyPr/>
          <a:lstStyle/>
          <a:p>
            <a:pPr marL="0" indent="0">
              <a:lnSpc>
                <a:spcPts val="2200"/>
              </a:lnSpc>
              <a:spcBef>
                <a:spcPts val="300"/>
              </a:spcBef>
              <a:spcAft>
                <a:spcPts val="1200"/>
              </a:spcAft>
              <a:buNone/>
            </a:pPr>
            <a:r>
              <a:rPr lang="en-US" sz="1900" b="1" dirty="0">
                <a:solidFill>
                  <a:schemeClr val="accent1"/>
                </a:solidFill>
              </a:rPr>
              <a:t>Urges to smoke are typically at their peak for 3 to 5 minutes</a:t>
            </a:r>
          </a:p>
          <a:p>
            <a:pPr>
              <a:lnSpc>
                <a:spcPts val="2200"/>
              </a:lnSpc>
              <a:spcBef>
                <a:spcPts val="300"/>
              </a:spcBef>
              <a:spcAft>
                <a:spcPts val="300"/>
              </a:spcAft>
            </a:pPr>
            <a:r>
              <a:rPr lang="en-US" sz="1600" b="1" dirty="0"/>
              <a:t>DELAY </a:t>
            </a:r>
          </a:p>
          <a:p>
            <a:pPr>
              <a:lnSpc>
                <a:spcPts val="2200"/>
              </a:lnSpc>
              <a:spcBef>
                <a:spcPts val="300"/>
              </a:spcBef>
              <a:spcAft>
                <a:spcPts val="300"/>
              </a:spcAft>
            </a:pPr>
            <a:r>
              <a:rPr lang="en-US" sz="1600" b="1" dirty="0"/>
              <a:t>DISTRACT</a:t>
            </a:r>
            <a:endParaRPr lang="en-US" sz="1600" dirty="0"/>
          </a:p>
          <a:p>
            <a:pPr>
              <a:lnSpc>
                <a:spcPts val="2200"/>
              </a:lnSpc>
              <a:spcBef>
                <a:spcPts val="300"/>
              </a:spcBef>
              <a:spcAft>
                <a:spcPts val="300"/>
              </a:spcAft>
            </a:pPr>
            <a:r>
              <a:rPr lang="en-US" sz="1600" b="1" dirty="0"/>
              <a:t>EXIT </a:t>
            </a:r>
          </a:p>
          <a:p>
            <a:pPr>
              <a:lnSpc>
                <a:spcPts val="2200"/>
              </a:lnSpc>
              <a:spcBef>
                <a:spcPts val="300"/>
              </a:spcBef>
              <a:spcAft>
                <a:spcPts val="300"/>
              </a:spcAft>
            </a:pPr>
            <a:r>
              <a:rPr lang="en-US" sz="1600" b="1" dirty="0"/>
              <a:t>AVOID </a:t>
            </a:r>
          </a:p>
          <a:p>
            <a:pPr>
              <a:lnSpc>
                <a:spcPts val="2200"/>
              </a:lnSpc>
              <a:spcBef>
                <a:spcPts val="300"/>
              </a:spcBef>
              <a:spcAft>
                <a:spcPts val="300"/>
              </a:spcAft>
            </a:pPr>
            <a:r>
              <a:rPr lang="en-US" sz="1600" b="1" dirty="0"/>
              <a:t>USE FAST-ACTING AIDS</a:t>
            </a:r>
          </a:p>
          <a:p>
            <a:pPr>
              <a:lnSpc>
                <a:spcPts val="2200"/>
              </a:lnSpc>
              <a:spcBef>
                <a:spcPts val="300"/>
              </a:spcBef>
              <a:spcAft>
                <a:spcPts val="300"/>
              </a:spcAft>
            </a:pPr>
            <a:r>
              <a:rPr lang="en-US" sz="1600" b="1" dirty="0"/>
              <a:t>DEEP BREATHING </a:t>
            </a:r>
          </a:p>
        </p:txBody>
      </p:sp>
      <p:pic>
        <p:nvPicPr>
          <p:cNvPr id="5" name="Picture 4">
            <a:extLst>
              <a:ext uri="{FF2B5EF4-FFF2-40B4-BE49-F238E27FC236}">
                <a16:creationId xmlns:a16="http://schemas.microsoft.com/office/drawing/2014/main" id="{02A7A78C-248B-9CFB-5294-16E3AFEC0918}"/>
              </a:ext>
            </a:extLst>
          </p:cNvPr>
          <p:cNvPicPr>
            <a:picLocks noChangeAspect="1"/>
          </p:cNvPicPr>
          <p:nvPr/>
        </p:nvPicPr>
        <p:blipFill>
          <a:blip r:embed="rId3"/>
          <a:srcRect/>
          <a:stretch/>
        </p:blipFill>
        <p:spPr>
          <a:xfrm>
            <a:off x="6321363" y="2108781"/>
            <a:ext cx="1958853" cy="1958853"/>
          </a:xfrm>
          <a:prstGeom prst="rect">
            <a:avLst/>
          </a:prstGeom>
          <a:effectLst>
            <a:outerShdw blurRad="254000" dist="63500" dir="5400000" algn="ctr" rotWithShape="0">
              <a:srgbClr val="000000">
                <a:alpha val="20000"/>
              </a:srgbClr>
            </a:outerShdw>
          </a:effectLst>
        </p:spPr>
      </p:pic>
      <p:sp>
        <p:nvSpPr>
          <p:cNvPr id="6" name="Content Placeholder 2">
            <a:extLst>
              <a:ext uri="{FF2B5EF4-FFF2-40B4-BE49-F238E27FC236}">
                <a16:creationId xmlns:a16="http://schemas.microsoft.com/office/drawing/2014/main" id="{AE2DF0D5-7BB1-BD45-205D-27A803D69932}"/>
              </a:ext>
            </a:extLst>
          </p:cNvPr>
          <p:cNvSpPr txBox="1">
            <a:spLocks/>
          </p:cNvSpPr>
          <p:nvPr/>
        </p:nvSpPr>
        <p:spPr>
          <a:xfrm>
            <a:off x="684349" y="4556804"/>
            <a:ext cx="7775301" cy="1399538"/>
          </a:xfrm>
          <a:prstGeom prst="rect">
            <a:avLst/>
          </a:prstGeom>
          <a:solidFill>
            <a:srgbClr val="DAF2F3"/>
          </a:solidFill>
          <a:ln w="25400">
            <a:solidFill>
              <a:schemeClr val="accent1"/>
            </a:solidFill>
          </a:ln>
          <a:effectLst>
            <a:outerShdw blurRad="317500" dist="76200" dir="5400000" algn="ctr" rotWithShape="0">
              <a:srgbClr val="000000">
                <a:alpha val="14927"/>
              </a:srgbClr>
            </a:outerShdw>
          </a:effectLst>
        </p:spPr>
        <p:txBody>
          <a:bodyPr lIns="180000" tIns="144000" rIns="180000" bIns="18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Remind the patient that urges to smoke (cravings) are normal </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Improve over time the longer you go without a single puff</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NRT/vapes may make them easier to deal with</a:t>
            </a:r>
            <a:endParaRPr lang="en-GB" sz="1200" dirty="0">
              <a:solidFill>
                <a:schemeClr val="accent1"/>
              </a:solidFill>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82F638B-4BD9-ACAC-DB7C-E1773FD5B92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96539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ChangeArrowheads="1"/>
          </p:cNvSpPr>
          <p:nvPr>
            <p:ph type="title" idx="4294967295"/>
          </p:nvPr>
        </p:nvSpPr>
        <p:spPr/>
        <p:txBody>
          <a:bodyPr/>
          <a:lstStyle/>
          <a:p>
            <a:r>
              <a:rPr lang="en-US" altLang="en-US" b="1" dirty="0"/>
              <a:t>Treatment plan</a:t>
            </a:r>
          </a:p>
        </p:txBody>
      </p:sp>
      <p:sp>
        <p:nvSpPr>
          <p:cNvPr id="332803" name="Rectangle 3"/>
          <p:cNvSpPr>
            <a:spLocks noGrp="1" noChangeArrowheads="1"/>
          </p:cNvSpPr>
          <p:nvPr>
            <p:ph type="body" idx="4294967295"/>
          </p:nvPr>
        </p:nvSpPr>
        <p:spPr>
          <a:xfrm>
            <a:off x="1438692" y="1706682"/>
            <a:ext cx="7469523" cy="4191000"/>
          </a:xfrm>
        </p:spPr>
        <p:txBody>
          <a:bodyPr/>
          <a:lstStyle/>
          <a:p>
            <a:pPr marL="287655" indent="-288290">
              <a:lnSpc>
                <a:spcPct val="200000"/>
              </a:lnSpc>
              <a:spcBef>
                <a:spcPts val="1200"/>
              </a:spcBef>
              <a:spcAft>
                <a:spcPts val="1200"/>
              </a:spcAft>
            </a:pPr>
            <a:r>
              <a:rPr lang="en-US" altLang="en-US" b="1" dirty="0">
                <a:solidFill>
                  <a:srgbClr val="005EB8"/>
                </a:solidFill>
                <a:latin typeface="+mn-lt"/>
                <a:cs typeface="Arial"/>
              </a:rPr>
              <a:t>What to expect (withdrawal, urges to smoke)?</a:t>
            </a:r>
            <a:r>
              <a:rPr lang="en-US" altLang="en-US" sz="1700" b="1" dirty="0">
                <a:solidFill>
                  <a:srgbClr val="005EB8"/>
                </a:solidFill>
                <a:latin typeface="+mn-lt"/>
                <a:cs typeface="Arial"/>
              </a:rPr>
              <a:t> </a:t>
            </a:r>
            <a:r>
              <a:rPr lang="en-US" altLang="en-US" sz="1700" dirty="0">
                <a:latin typeface="+mn-lt"/>
                <a:cs typeface="Arial"/>
              </a:rPr>
              <a:t>– Plan ahead</a:t>
            </a:r>
            <a:endParaRPr lang="en-US" dirty="0">
              <a:latin typeface="+mn-lt"/>
            </a:endParaRPr>
          </a:p>
          <a:p>
            <a:pPr marL="287655" indent="-288290">
              <a:lnSpc>
                <a:spcPct val="200000"/>
              </a:lnSpc>
              <a:spcBef>
                <a:spcPts val="1200"/>
              </a:spcBef>
              <a:spcAft>
                <a:spcPts val="1200"/>
              </a:spcAft>
            </a:pPr>
            <a:r>
              <a:rPr lang="en-US" altLang="en-US" b="1" dirty="0">
                <a:solidFill>
                  <a:srgbClr val="005EB8"/>
                </a:solidFill>
                <a:latin typeface="+mn-lt"/>
                <a:cs typeface="Arial"/>
              </a:rPr>
              <a:t>Changing your routines </a:t>
            </a:r>
            <a:r>
              <a:rPr lang="en-US" altLang="en-US" sz="1800" dirty="0">
                <a:latin typeface="+mn-lt"/>
                <a:cs typeface="Arial"/>
              </a:rPr>
              <a:t>–</a:t>
            </a:r>
            <a:r>
              <a:rPr lang="en-US" altLang="en-US" b="1" dirty="0">
                <a:solidFill>
                  <a:schemeClr val="tx1">
                    <a:lumMod val="75000"/>
                  </a:schemeClr>
                </a:solidFill>
                <a:latin typeface="+mn-lt"/>
                <a:cs typeface="Arial"/>
              </a:rPr>
              <a:t> </a:t>
            </a:r>
            <a:r>
              <a:rPr lang="en-US" altLang="en-US" dirty="0">
                <a:solidFill>
                  <a:schemeClr val="tx1">
                    <a:lumMod val="75000"/>
                  </a:schemeClr>
                </a:solidFill>
                <a:latin typeface="+mn-lt"/>
                <a:cs typeface="Arial"/>
              </a:rPr>
              <a:t>What will you do instead?  </a:t>
            </a:r>
            <a:endParaRPr lang="en-US" altLang="en-US" dirty="0">
              <a:solidFill>
                <a:schemeClr val="tx1">
                  <a:lumMod val="75000"/>
                </a:schemeClr>
              </a:solidFill>
              <a:latin typeface="+mn-lt"/>
            </a:endParaRPr>
          </a:p>
          <a:p>
            <a:pPr marL="287655" indent="-288290">
              <a:lnSpc>
                <a:spcPct val="200000"/>
              </a:lnSpc>
              <a:spcBef>
                <a:spcPts val="1200"/>
              </a:spcBef>
              <a:spcAft>
                <a:spcPts val="1200"/>
              </a:spcAft>
            </a:pPr>
            <a:r>
              <a:rPr lang="en-US" altLang="en-US" b="1" dirty="0">
                <a:solidFill>
                  <a:srgbClr val="005EB8"/>
                </a:solidFill>
                <a:latin typeface="+mn-lt"/>
                <a:cs typeface="Arial"/>
              </a:rPr>
              <a:t>What are your triggers for smoking? </a:t>
            </a:r>
            <a:r>
              <a:rPr lang="en-US" altLang="en-US" sz="1800" dirty="0">
                <a:latin typeface="+mn-lt"/>
                <a:cs typeface="Arial"/>
              </a:rPr>
              <a:t>–</a:t>
            </a:r>
            <a:r>
              <a:rPr lang="en-US" altLang="en-US" dirty="0">
                <a:solidFill>
                  <a:schemeClr val="tx1">
                    <a:lumMod val="75000"/>
                  </a:schemeClr>
                </a:solidFill>
                <a:latin typeface="+mn-lt"/>
                <a:cs typeface="Arial"/>
              </a:rPr>
              <a:t> Have a plan </a:t>
            </a:r>
            <a:endParaRPr lang="en-US" altLang="en-US" dirty="0">
              <a:solidFill>
                <a:schemeClr val="tx1">
                  <a:lumMod val="75000"/>
                </a:schemeClr>
              </a:solidFill>
              <a:latin typeface="+mn-lt"/>
            </a:endParaRPr>
          </a:p>
          <a:p>
            <a:pPr marL="287655" indent="-288290">
              <a:lnSpc>
                <a:spcPct val="200000"/>
              </a:lnSpc>
              <a:spcBef>
                <a:spcPts val="1200"/>
              </a:spcBef>
              <a:spcAft>
                <a:spcPts val="1200"/>
              </a:spcAft>
            </a:pPr>
            <a:r>
              <a:rPr lang="en-US" altLang="en-US" b="1" dirty="0">
                <a:solidFill>
                  <a:srgbClr val="005EB8"/>
                </a:solidFill>
                <a:latin typeface="+mn-lt"/>
                <a:cs typeface="Arial"/>
              </a:rPr>
              <a:t>Avoid situations where you will be tempted to smoke </a:t>
            </a:r>
            <a:r>
              <a:rPr lang="en-US" altLang="en-US" sz="1800" dirty="0">
                <a:latin typeface="+mn-lt"/>
                <a:cs typeface="Arial"/>
              </a:rPr>
              <a:t>–</a:t>
            </a:r>
            <a:r>
              <a:rPr lang="en-US" altLang="en-US" b="1" dirty="0">
                <a:solidFill>
                  <a:schemeClr val="accent5">
                    <a:lumMod val="75000"/>
                  </a:schemeClr>
                </a:solidFill>
                <a:latin typeface="+mn-lt"/>
                <a:cs typeface="Arial"/>
              </a:rPr>
              <a:t> </a:t>
            </a:r>
            <a:r>
              <a:rPr lang="en-US" altLang="en-US" dirty="0">
                <a:latin typeface="+mn-lt"/>
                <a:cs typeface="Arial"/>
              </a:rPr>
              <a:t>E.g.</a:t>
            </a:r>
            <a:r>
              <a:rPr lang="en-US" altLang="en-US" b="1" dirty="0">
                <a:solidFill>
                  <a:schemeClr val="accent5">
                    <a:lumMod val="75000"/>
                  </a:schemeClr>
                </a:solidFill>
                <a:latin typeface="+mn-lt"/>
                <a:cs typeface="Arial"/>
              </a:rPr>
              <a:t> </a:t>
            </a:r>
            <a:r>
              <a:rPr lang="en-US" altLang="en-US" dirty="0">
                <a:solidFill>
                  <a:schemeClr val="tx1">
                    <a:lumMod val="75000"/>
                  </a:schemeClr>
                </a:solidFill>
                <a:latin typeface="+mn-lt"/>
                <a:cs typeface="Arial"/>
              </a:rPr>
              <a:t>spending time with other people who smoke</a:t>
            </a:r>
            <a:endParaRPr lang="en-US" altLang="en-US" dirty="0">
              <a:solidFill>
                <a:schemeClr val="tx1">
                  <a:lumMod val="75000"/>
                </a:schemeClr>
              </a:solidFill>
              <a:latin typeface="+mn-lt"/>
            </a:endParaRPr>
          </a:p>
          <a:p>
            <a:pPr marL="273050" lvl="1" indent="0">
              <a:lnSpc>
                <a:spcPct val="80000"/>
              </a:lnSpc>
              <a:buNone/>
            </a:pPr>
            <a:endParaRPr lang="en-US" altLang="en-US" sz="2000" dirty="0">
              <a:latin typeface="Century Gothic" panose="020B0502020202020204" pitchFamily="34" charset="0"/>
            </a:endParaRPr>
          </a:p>
          <a:p>
            <a:pPr marL="287655" indent="-288290">
              <a:lnSpc>
                <a:spcPct val="80000"/>
              </a:lnSpc>
            </a:pPr>
            <a:endParaRPr lang="en-US" altLang="en-US" sz="2000" dirty="0"/>
          </a:p>
        </p:txBody>
      </p:sp>
      <p:sp>
        <p:nvSpPr>
          <p:cNvPr id="4" name="Slide Number Placeholder 3"/>
          <p:cNvSpPr>
            <a:spLocks noGrp="1"/>
          </p:cNvSpPr>
          <p:nvPr>
            <p:ph type="sldNum" sz="quarter" idx="12"/>
          </p:nvPr>
        </p:nvSpPr>
        <p:spPr/>
        <p:txBody>
          <a:bodyPr/>
          <a:lstStyle/>
          <a:p>
            <a:pPr>
              <a:defRPr/>
            </a:pPr>
            <a:fld id="{743DC8AA-1A1F-404C-AA06-BFC95A2A17C9}" type="slidenum">
              <a:rPr lang="en-US" smtClean="0"/>
              <a:pPr>
                <a:defRPr/>
              </a:pPr>
              <a:t>8</a:t>
            </a:fld>
            <a:endParaRPr lang="en-US" dirty="0">
              <a:solidFill>
                <a:srgbClr val="000000"/>
              </a:solidFill>
              <a:latin typeface="Times" pitchFamily="18" charset="0"/>
            </a:endParaRPr>
          </a:p>
        </p:txBody>
      </p:sp>
      <p:pic>
        <p:nvPicPr>
          <p:cNvPr id="2" name="Picture 1">
            <a:extLst>
              <a:ext uri="{FF2B5EF4-FFF2-40B4-BE49-F238E27FC236}">
                <a16:creationId xmlns:a16="http://schemas.microsoft.com/office/drawing/2014/main" id="{C120C6DF-0CB6-5009-37C5-5848C4B97038}"/>
              </a:ext>
            </a:extLst>
          </p:cNvPr>
          <p:cNvPicPr>
            <a:picLocks noChangeAspect="1"/>
          </p:cNvPicPr>
          <p:nvPr/>
        </p:nvPicPr>
        <p:blipFill>
          <a:blip r:embed="rId3"/>
          <a:srcRect/>
          <a:stretch/>
        </p:blipFill>
        <p:spPr>
          <a:xfrm>
            <a:off x="473184" y="2569766"/>
            <a:ext cx="912432" cy="912432"/>
          </a:xfrm>
          <a:prstGeom prst="rect">
            <a:avLst/>
          </a:prstGeom>
          <a:effectLst>
            <a:outerShdw blurRad="254000" dist="63500" dir="5400000" algn="ctr" rotWithShape="0">
              <a:srgbClr val="000000">
                <a:alpha val="20000"/>
              </a:srgbClr>
            </a:outerShdw>
          </a:effectLst>
        </p:spPr>
      </p:pic>
      <p:pic>
        <p:nvPicPr>
          <p:cNvPr id="3" name="Picture 2">
            <a:extLst>
              <a:ext uri="{FF2B5EF4-FFF2-40B4-BE49-F238E27FC236}">
                <a16:creationId xmlns:a16="http://schemas.microsoft.com/office/drawing/2014/main" id="{E02AC0D4-24AC-DD1B-A18A-53B942EB1036}"/>
              </a:ext>
            </a:extLst>
          </p:cNvPr>
          <p:cNvPicPr>
            <a:picLocks noChangeAspect="1"/>
          </p:cNvPicPr>
          <p:nvPr/>
        </p:nvPicPr>
        <p:blipFill>
          <a:blip r:embed="rId4"/>
          <a:srcRect/>
          <a:stretch/>
        </p:blipFill>
        <p:spPr>
          <a:xfrm>
            <a:off x="487472" y="3532224"/>
            <a:ext cx="912432" cy="912432"/>
          </a:xfrm>
          <a:prstGeom prst="rect">
            <a:avLst/>
          </a:prstGeom>
          <a:effectLst>
            <a:outerShdw blurRad="254000" dist="63500" dir="5400000" algn="ctr" rotWithShape="0">
              <a:srgbClr val="000000">
                <a:alpha val="20000"/>
              </a:srgbClr>
            </a:outerShdw>
          </a:effectLst>
        </p:spPr>
      </p:pic>
      <p:pic>
        <p:nvPicPr>
          <p:cNvPr id="5" name="Picture 4">
            <a:extLst>
              <a:ext uri="{FF2B5EF4-FFF2-40B4-BE49-F238E27FC236}">
                <a16:creationId xmlns:a16="http://schemas.microsoft.com/office/drawing/2014/main" id="{BF871FEC-BDCB-604E-9024-247FE99DCDBC}"/>
              </a:ext>
            </a:extLst>
          </p:cNvPr>
          <p:cNvPicPr>
            <a:picLocks noChangeAspect="1"/>
          </p:cNvPicPr>
          <p:nvPr/>
        </p:nvPicPr>
        <p:blipFill>
          <a:blip r:embed="rId5"/>
          <a:srcRect/>
          <a:stretch/>
        </p:blipFill>
        <p:spPr>
          <a:xfrm>
            <a:off x="487472" y="4480394"/>
            <a:ext cx="951220" cy="951220"/>
          </a:xfrm>
          <a:prstGeom prst="rect">
            <a:avLst/>
          </a:prstGeom>
          <a:effectLst>
            <a:outerShdw blurRad="254000" dist="63500" dir="5400000" algn="ctr" rotWithShape="0">
              <a:srgbClr val="000000">
                <a:alpha val="20000"/>
              </a:srgbClr>
            </a:outerShdw>
          </a:effectLst>
        </p:spPr>
      </p:pic>
      <p:pic>
        <p:nvPicPr>
          <p:cNvPr id="7" name="Picture 6">
            <a:extLst>
              <a:ext uri="{FF2B5EF4-FFF2-40B4-BE49-F238E27FC236}">
                <a16:creationId xmlns:a16="http://schemas.microsoft.com/office/drawing/2014/main" id="{5B4AE388-07DB-F47B-F76D-761B8A398BBB}"/>
              </a:ext>
            </a:extLst>
          </p:cNvPr>
          <p:cNvPicPr>
            <a:picLocks noChangeAspect="1"/>
          </p:cNvPicPr>
          <p:nvPr/>
        </p:nvPicPr>
        <p:blipFill>
          <a:blip r:embed="rId6"/>
          <a:srcRect/>
          <a:stretch/>
        </p:blipFill>
        <p:spPr>
          <a:xfrm>
            <a:off x="487472" y="1653283"/>
            <a:ext cx="912433" cy="912433"/>
          </a:xfrm>
          <a:prstGeom prst="rect">
            <a:avLst/>
          </a:prstGeom>
          <a:effectLst>
            <a:outerShdw blurRad="254000" dist="63500" dir="5400000" algn="ctr" rotWithShape="0">
              <a:srgbClr val="000000">
                <a:alpha val="20000"/>
              </a:srgbClr>
            </a:outerShdw>
          </a:effectLst>
        </p:spPr>
      </p:pic>
      <p:sp>
        <p:nvSpPr>
          <p:cNvPr id="8" name="Footer Placeholder 3">
            <a:extLst>
              <a:ext uri="{FF2B5EF4-FFF2-40B4-BE49-F238E27FC236}">
                <a16:creationId xmlns:a16="http://schemas.microsoft.com/office/drawing/2014/main" id="{7B558E29-5D70-BFFE-A027-10BA372819CA}"/>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721481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1B834-B19B-716B-E9B3-8CA351245AF5}"/>
              </a:ext>
            </a:extLst>
          </p:cNvPr>
          <p:cNvSpPr>
            <a:spLocks noGrp="1"/>
          </p:cNvSpPr>
          <p:nvPr>
            <p:ph type="title"/>
          </p:nvPr>
        </p:nvSpPr>
        <p:spPr/>
        <p:txBody>
          <a:bodyPr/>
          <a:lstStyle/>
          <a:p>
            <a:r>
              <a:rPr lang="en-US" b="1" dirty="0"/>
              <a:t>Adviser tools</a:t>
            </a:r>
            <a:r>
              <a:rPr lang="en-US" dirty="0"/>
              <a:t>: your coping plan</a:t>
            </a:r>
          </a:p>
        </p:txBody>
      </p:sp>
      <p:sp>
        <p:nvSpPr>
          <p:cNvPr id="3" name="Text Placeholder 2">
            <a:extLst>
              <a:ext uri="{FF2B5EF4-FFF2-40B4-BE49-F238E27FC236}">
                <a16:creationId xmlns:a16="http://schemas.microsoft.com/office/drawing/2014/main" id="{BB100BD7-B317-2DB6-E83D-122060AEED6A}"/>
              </a:ext>
            </a:extLst>
          </p:cNvPr>
          <p:cNvSpPr>
            <a:spLocks noGrp="1"/>
          </p:cNvSpPr>
          <p:nvPr>
            <p:ph type="body" idx="12"/>
          </p:nvPr>
        </p:nvSpPr>
        <p:spPr>
          <a:xfrm>
            <a:off x="571500" y="1902223"/>
            <a:ext cx="3820290" cy="3791086"/>
          </a:xfrm>
        </p:spPr>
        <p:txBody>
          <a:bodyPr/>
          <a:lstStyle/>
          <a:p>
            <a:pPr>
              <a:lnSpc>
                <a:spcPts val="2400"/>
              </a:lnSpc>
              <a:spcBef>
                <a:spcPts val="400"/>
              </a:spcBef>
              <a:spcAft>
                <a:spcPts val="400"/>
              </a:spcAft>
            </a:pPr>
            <a:r>
              <a:rPr lang="en-US" sz="1700" dirty="0"/>
              <a:t>Identify situations</a:t>
            </a:r>
          </a:p>
          <a:p>
            <a:pPr>
              <a:lnSpc>
                <a:spcPts val="2400"/>
              </a:lnSpc>
              <a:spcBef>
                <a:spcPts val="400"/>
              </a:spcBef>
              <a:spcAft>
                <a:spcPts val="400"/>
              </a:spcAft>
            </a:pPr>
            <a:r>
              <a:rPr lang="en-US" sz="1700" dirty="0"/>
              <a:t>Consider alternatives </a:t>
            </a:r>
          </a:p>
          <a:p>
            <a:pPr>
              <a:lnSpc>
                <a:spcPts val="2400"/>
              </a:lnSpc>
              <a:spcBef>
                <a:spcPts val="400"/>
              </a:spcBef>
              <a:spcAft>
                <a:spcPts val="400"/>
              </a:spcAft>
            </a:pPr>
            <a:r>
              <a:rPr lang="en-US" sz="1700" dirty="0"/>
              <a:t>Agree to plan </a:t>
            </a:r>
          </a:p>
          <a:p>
            <a:pPr>
              <a:lnSpc>
                <a:spcPts val="2400"/>
              </a:lnSpc>
              <a:spcBef>
                <a:spcPts val="400"/>
              </a:spcBef>
              <a:spcAft>
                <a:spcPts val="400"/>
              </a:spcAft>
            </a:pPr>
            <a:r>
              <a:rPr lang="en-US" sz="1700" dirty="0"/>
              <a:t>Practice </a:t>
            </a:r>
          </a:p>
          <a:p>
            <a:pPr>
              <a:lnSpc>
                <a:spcPts val="2400"/>
              </a:lnSpc>
              <a:spcBef>
                <a:spcPts val="400"/>
              </a:spcBef>
              <a:spcAft>
                <a:spcPts val="400"/>
              </a:spcAft>
            </a:pPr>
            <a:r>
              <a:rPr lang="en-US" sz="1700" dirty="0"/>
              <a:t>Commit </a:t>
            </a:r>
          </a:p>
          <a:p>
            <a:pPr>
              <a:lnSpc>
                <a:spcPts val="2400"/>
              </a:lnSpc>
              <a:spcBef>
                <a:spcPts val="400"/>
              </a:spcBef>
              <a:spcAft>
                <a:spcPts val="400"/>
              </a:spcAft>
            </a:pPr>
            <a:r>
              <a:rPr lang="en-US" sz="1700" dirty="0"/>
              <a:t>Revisit the plan </a:t>
            </a:r>
          </a:p>
          <a:p>
            <a:pPr>
              <a:lnSpc>
                <a:spcPts val="2400"/>
              </a:lnSpc>
              <a:spcBef>
                <a:spcPts val="400"/>
              </a:spcBef>
              <a:spcAft>
                <a:spcPts val="400"/>
              </a:spcAft>
            </a:pPr>
            <a:r>
              <a:rPr lang="en-US" sz="1700" dirty="0"/>
              <a:t>Course correct</a:t>
            </a:r>
          </a:p>
          <a:p>
            <a:pPr marL="0" indent="0">
              <a:lnSpc>
                <a:spcPts val="4800"/>
              </a:lnSpc>
              <a:spcBef>
                <a:spcPts val="0"/>
              </a:spcBef>
              <a:spcAft>
                <a:spcPts val="0"/>
              </a:spcAft>
              <a:buNone/>
            </a:pPr>
            <a:r>
              <a:rPr lang="en-US" b="1" dirty="0">
                <a:solidFill>
                  <a:schemeClr val="accent1"/>
                </a:solidFill>
              </a:rPr>
              <a:t>Focus on short intervals…</a:t>
            </a:r>
          </a:p>
          <a:p>
            <a:pPr marL="0" indent="0">
              <a:lnSpc>
                <a:spcPts val="1500"/>
              </a:lnSpc>
              <a:spcBef>
                <a:spcPts val="0"/>
              </a:spcBef>
              <a:spcAft>
                <a:spcPts val="0"/>
              </a:spcAft>
              <a:buNone/>
            </a:pPr>
            <a:r>
              <a:rPr lang="en-US" sz="1700" dirty="0"/>
              <a:t>Today, next day, this week</a:t>
            </a:r>
            <a:br>
              <a:rPr lang="en-US" dirty="0"/>
            </a:br>
            <a:endParaRPr lang="en-US" dirty="0"/>
          </a:p>
        </p:txBody>
      </p:sp>
      <p:grpSp>
        <p:nvGrpSpPr>
          <p:cNvPr id="13" name="Group 12">
            <a:extLst>
              <a:ext uri="{FF2B5EF4-FFF2-40B4-BE49-F238E27FC236}">
                <a16:creationId xmlns:a16="http://schemas.microsoft.com/office/drawing/2014/main" id="{0D7ED0E2-3503-6187-77D4-EC77F5C33B71}"/>
              </a:ext>
            </a:extLst>
          </p:cNvPr>
          <p:cNvGrpSpPr/>
          <p:nvPr/>
        </p:nvGrpSpPr>
        <p:grpSpPr>
          <a:xfrm>
            <a:off x="4478557" y="1902222"/>
            <a:ext cx="3917903" cy="3791086"/>
            <a:chOff x="4478557" y="1928918"/>
            <a:chExt cx="3917903" cy="3791086"/>
          </a:xfrm>
        </p:grpSpPr>
        <p:sp>
          <p:nvSpPr>
            <p:cNvPr id="10" name="Rectangle 9">
              <a:extLst>
                <a:ext uri="{FF2B5EF4-FFF2-40B4-BE49-F238E27FC236}">
                  <a16:creationId xmlns:a16="http://schemas.microsoft.com/office/drawing/2014/main" id="{DC6D30D9-37E9-9B26-2B35-D1A285325F30}"/>
                </a:ext>
              </a:extLst>
            </p:cNvPr>
            <p:cNvSpPr/>
            <p:nvPr/>
          </p:nvSpPr>
          <p:spPr bwMode="auto">
            <a:xfrm>
              <a:off x="4478557" y="2460445"/>
              <a:ext cx="3917903" cy="3259559"/>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box">
              <a:extLst>
                <a:ext uri="{FF2B5EF4-FFF2-40B4-BE49-F238E27FC236}">
                  <a16:creationId xmlns:a16="http://schemas.microsoft.com/office/drawing/2014/main" id="{12B389EF-CE96-D3B5-85F5-808A13EDC411}"/>
                </a:ext>
              </a:extLst>
            </p:cNvPr>
            <p:cNvSpPr txBox="1">
              <a:spLocks/>
            </p:cNvSpPr>
            <p:nvPr/>
          </p:nvSpPr>
          <p:spPr bwMode="auto">
            <a:xfrm>
              <a:off x="4478557" y="1928918"/>
              <a:ext cx="3917903" cy="531528"/>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dirty="0">
                  <a:solidFill>
                    <a:schemeClr val="bg1"/>
                  </a:solidFill>
                  <a:latin typeface="Arial" panose="020B0604020202020204" pitchFamily="34" charset="0"/>
                  <a:cs typeface="Arial" panose="020B0604020202020204" pitchFamily="34" charset="0"/>
                </a:rPr>
                <a:t>Tools</a:t>
              </a:r>
            </a:p>
          </p:txBody>
        </p:sp>
      </p:grpSp>
      <p:sp>
        <p:nvSpPr>
          <p:cNvPr id="12" name="Text Placeholder 2">
            <a:extLst>
              <a:ext uri="{FF2B5EF4-FFF2-40B4-BE49-F238E27FC236}">
                <a16:creationId xmlns:a16="http://schemas.microsoft.com/office/drawing/2014/main" id="{C8BCCAF1-3DE4-8AF1-5BF0-C0991FCC5347}"/>
              </a:ext>
            </a:extLst>
          </p:cNvPr>
          <p:cNvSpPr txBox="1">
            <a:spLocks/>
          </p:cNvSpPr>
          <p:nvPr/>
        </p:nvSpPr>
        <p:spPr bwMode="auto">
          <a:xfrm>
            <a:off x="4585348" y="2617714"/>
            <a:ext cx="3644252" cy="29554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71463" indent="-271463">
              <a:lnSpc>
                <a:spcPts val="1900"/>
              </a:lnSpc>
              <a:spcBef>
                <a:spcPts val="100"/>
              </a:spcBef>
              <a:spcAft>
                <a:spcPts val="100"/>
              </a:spcAft>
              <a:buSzPct val="140000"/>
            </a:pPr>
            <a:r>
              <a:rPr lang="en-US" sz="1400" b="1" dirty="0"/>
              <a:t>List situations and possible solutions</a:t>
            </a:r>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Activity ideas sheet</a:t>
            </a:r>
            <a:r>
              <a:rPr lang="en-US" sz="1400" dirty="0"/>
              <a:t> (other tools)</a:t>
            </a:r>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When I </a:t>
            </a:r>
            <a:r>
              <a:rPr lang="en-US" sz="1400" dirty="0"/>
              <a:t> ………. </a:t>
            </a:r>
            <a:r>
              <a:rPr lang="en-US" sz="1400" b="1" dirty="0"/>
              <a:t>, I will instead </a:t>
            </a:r>
            <a:r>
              <a:rPr lang="en-US" sz="1400" dirty="0"/>
              <a:t> ………. </a:t>
            </a:r>
            <a:endParaRPr lang="en-US" sz="1400" b="1" dirty="0"/>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“If</a:t>
            </a:r>
            <a:r>
              <a:rPr lang="en-US" sz="1400" dirty="0"/>
              <a:t> ……….  </a:t>
            </a:r>
            <a:r>
              <a:rPr lang="en-US" sz="1400" b="1" dirty="0"/>
              <a:t>then </a:t>
            </a:r>
            <a:r>
              <a:rPr lang="en-US" sz="1400" dirty="0"/>
              <a:t> ………. </a:t>
            </a:r>
            <a:r>
              <a:rPr lang="en-US" sz="1400" b="1" dirty="0"/>
              <a:t>” plans</a:t>
            </a:r>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Visualisation and role play scenarios </a:t>
            </a:r>
            <a:r>
              <a:rPr lang="en-US" sz="1400" dirty="0"/>
              <a:t>(what will you do and say)</a:t>
            </a:r>
          </a:p>
        </p:txBody>
      </p:sp>
      <p:sp>
        <p:nvSpPr>
          <p:cNvPr id="4" name="Footer Placeholder 3">
            <a:extLst>
              <a:ext uri="{FF2B5EF4-FFF2-40B4-BE49-F238E27FC236}">
                <a16:creationId xmlns:a16="http://schemas.microsoft.com/office/drawing/2014/main" id="{357AAC94-7ECD-B3D6-A16C-935D2B50B427}"/>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64290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par>
                          <p:cTn id="20" fill="hold">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12">
                                            <p:txEl>
                                              <p:pRg st="6" end="6"/>
                                            </p:txEl>
                                          </p:spTgt>
                                        </p:tgtEl>
                                        <p:attrNameLst>
                                          <p:attrName>style.visibility</p:attrName>
                                        </p:attrNameLst>
                                      </p:cBhvr>
                                      <p:to>
                                        <p:strVal val="visible"/>
                                      </p:to>
                                    </p:set>
                                    <p:animEffect transition="in" filter="fade">
                                      <p:cBhvr>
                                        <p:cTn id="23" dur="500"/>
                                        <p:tgtEl>
                                          <p:spTgt spid="12">
                                            <p:txEl>
                                              <p:pRg st="6" end="6"/>
                                            </p:txEl>
                                          </p:spTgt>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fade">
                                      <p:cBhvr>
                                        <p:cTn id="27"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D8B517-8B34-4BB8-8F16-4AB6E8578371}">
  <ds:schemaRefs>
    <ds:schemaRef ds:uri="http://schemas.microsoft.com/sharepoint/v3/contenttype/forms"/>
  </ds:schemaRefs>
</ds:datastoreItem>
</file>

<file path=customXml/itemProps2.xml><?xml version="1.0" encoding="utf-8"?>
<ds:datastoreItem xmlns:ds="http://schemas.openxmlformats.org/officeDocument/2006/customXml" ds:itemID="{1B94CB7F-780D-46AB-ACB4-2D0C3DB6F418}">
  <ds:schemaRefs>
    <ds:schemaRef ds:uri="http://schemas.microsoft.com/office/2006/documentManagement/types"/>
    <ds:schemaRef ds:uri="http://purl.org/dc/elements/1.1/"/>
    <ds:schemaRef ds:uri="http://purl.org/dc/dcmitype/"/>
    <ds:schemaRef ds:uri="http://schemas.microsoft.com/office/infopath/2007/PartnerControls"/>
    <ds:schemaRef ds:uri="f08a3a01-a810-4981-84de-513e48da387b"/>
    <ds:schemaRef ds:uri="http://schemas.openxmlformats.org/package/2006/metadata/core-properties"/>
    <ds:schemaRef ds:uri="http://purl.org/dc/terms/"/>
    <ds:schemaRef ds:uri="6f9764a4-8270-4f29-bbff-a467630dd90c"/>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15A587F9-DBFE-4CE8-A36E-E2AE254404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{C73B9596-2B94-FE42-A860-BBE8E454E5B3}tf16401378</Template>
  <TotalTime>1119</TotalTime>
  <Words>7046</Words>
  <Application>Microsoft Office PowerPoint</Application>
  <PresentationFormat>On-screen Show (4:3)</PresentationFormat>
  <Paragraphs>632</Paragraphs>
  <Slides>24</Slides>
  <Notes>24</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24</vt:i4>
      </vt:variant>
    </vt:vector>
  </HeadingPairs>
  <TitlesOfParts>
    <vt:vector size="37" baseType="lpstr">
      <vt:lpstr>Arial</vt:lpstr>
      <vt:lpstr>Calibri</vt:lpstr>
      <vt:lpstr>Century Gothic</vt:lpstr>
      <vt:lpstr>Geneva</vt:lpstr>
      <vt:lpstr>Helvetica</vt:lpstr>
      <vt:lpstr>Lucida Grande</vt:lpstr>
      <vt:lpstr>System Font Regular</vt:lpstr>
      <vt:lpstr>Times</vt:lpstr>
      <vt:lpstr>Times New Roman</vt:lpstr>
      <vt:lpstr>Wingdings</vt:lpstr>
      <vt:lpstr>Zapf Dingbats</vt:lpstr>
      <vt:lpstr>NCSCT</vt:lpstr>
      <vt:lpstr>1_NCSCT</vt:lpstr>
      <vt:lpstr>PowerPoint Presentation</vt:lpstr>
      <vt:lpstr>Three important things to do  before seeing the patient </vt:lpstr>
      <vt:lpstr>PowerPoint Presentation</vt:lpstr>
      <vt:lpstr>De-escalation: Strategies to help regulate emotion</vt:lpstr>
      <vt:lpstr>PowerPoint Presentation</vt:lpstr>
      <vt:lpstr>PowerPoint Presentation</vt:lpstr>
      <vt:lpstr>Initial focus: support through withdrawal  and dealing with urges to smoke</vt:lpstr>
      <vt:lpstr>Treatment plan</vt:lpstr>
      <vt:lpstr>Adviser tools: your coping plan</vt:lpstr>
      <vt:lpstr>PowerPoint Presentation</vt:lpstr>
      <vt:lpstr>Prompt commitment</vt:lpstr>
      <vt:lpstr>PowerPoint Presentation</vt:lpstr>
      <vt:lpstr>Skills demonstration: Gemma </vt:lpstr>
      <vt:lpstr>PowerPoint Presentation</vt:lpstr>
      <vt:lpstr>PowerPoint Presentation</vt:lpstr>
      <vt:lpstr>PowerPoint Presentation</vt:lpstr>
      <vt:lpstr>Skills practice: practitioner</vt:lpstr>
      <vt:lpstr>Skills practice: patient</vt:lpstr>
      <vt:lpstr>PowerPoint Presentation</vt:lpstr>
      <vt:lpstr>PowerPoint Presentation</vt:lpstr>
      <vt:lpstr>PowerPoint Presentation</vt:lpstr>
      <vt:lpstr>PowerPoint Presentation</vt:lpstr>
      <vt:lpstr>Be positive, build patient confidence</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36</cp:revision>
  <cp:lastPrinted>2021-04-19T06:44:37Z</cp:lastPrinted>
  <dcterms:created xsi:type="dcterms:W3CDTF">2019-04-01T09:21:54Z</dcterms:created>
  <dcterms:modified xsi:type="dcterms:W3CDTF">2024-03-04T14:51:32Z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